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8" r:id="rId4"/>
    <p:sldMasterId id="2147483719" r:id="rId5"/>
    <p:sldMasterId id="2147483720" r:id="rId6"/>
    <p:sldMasterId id="2147483721" r:id="rId7"/>
    <p:sldMasterId id="214748372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y="6994525" cx="12436475"/>
  <p:notesSz cx="6858000" cy="9144000"/>
  <p:embeddedFontLst>
    <p:embeddedFont>
      <p:font typeface="Quattrocen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3" orient="horz"/>
        <p:guide pos="391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20" Type="http://schemas.openxmlformats.org/officeDocument/2006/relationships/slide" Target="slides/slide11.xml"/><Relationship Id="rId42" Type="http://schemas.openxmlformats.org/officeDocument/2006/relationships/font" Target="fonts/QuattrocentoSans-regular.fntdata"/><Relationship Id="rId41" Type="http://schemas.openxmlformats.org/officeDocument/2006/relationships/slide" Target="slides/slide32.xml"/><Relationship Id="rId22" Type="http://schemas.openxmlformats.org/officeDocument/2006/relationships/slide" Target="slides/slide13.xml"/><Relationship Id="rId44" Type="http://schemas.openxmlformats.org/officeDocument/2006/relationships/font" Target="fonts/QuattrocentoSans-italic.fntdata"/><Relationship Id="rId21" Type="http://schemas.openxmlformats.org/officeDocument/2006/relationships/slide" Target="slides/slide12.xml"/><Relationship Id="rId43" Type="http://schemas.openxmlformats.org/officeDocument/2006/relationships/font" Target="fonts/QuattrocentoSans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45" Type="http://schemas.openxmlformats.org/officeDocument/2006/relationships/font" Target="fonts/QuattrocentoSans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slide" Target="slides/slide30.xml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6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187552"/>
            <a:ext cx="1926660" cy="2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Cortana Intelligence Suite Workshop Class Notebook</a:t>
            </a:r>
            <a:endParaRPr b="1" i="0" sz="2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d41f96bb5_0_635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4d41f96bb5_0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4d41f96bb5_0_635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4d41f96bb5_0_63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284" name="Google Shape;284;g4d41f96bb5_0_635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4d41f96bb5_0_6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8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8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8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8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d41f96bb5_0_4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4d41f96bb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4d41f96bb5_0_42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g4d41f96bb5_0_4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07" name="Google Shape;407;g4d41f96bb5_0_42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1/8/2019 7:01 PM</a:t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8" name="Google Shape;408;g4d41f96bb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d41f96bb5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4d41f96bb5_0_11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41f96bb5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4d41f96bb5_0_12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d41f96bb5_0_16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4d41f96bb5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is the data scientist’s inner loop of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4d41f96bb5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d41f96bb5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4d41f96bb5_0_25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41f96bb5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4d41f96bb5_0_359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d41f96bb5_0_36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4d41f96bb5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4d41f96bb5_0_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d41f96bb5_0_415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4d41f96bb5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4d41f96bb5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d41f96bb5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4d41f96bb5_0_42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d41f96bb5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4d41f96bb5_0_42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d41f96bb5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d41f96bb5_0_43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d41f96bb5_0_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4d41f96bb5_0_43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d41f96bb5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d41f96bb5_0_44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d41f96bb5_0_44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4d41f96bb5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 needs to be versioned as part of training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Wrangling / training / inferencing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 controller for routing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from k8s / aml is looking at istio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Confuse.com in UK</a:t>
            </a:r>
            <a:endParaRPr/>
          </a:p>
        </p:txBody>
      </p:sp>
      <p:sp>
        <p:nvSpPr>
          <p:cNvPr id="656" name="Google Shape;656;g4d41f96bb5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d41f96bb5_0_45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4d41f96bb5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this slide animation.</a:t>
            </a:r>
            <a:endParaRPr/>
          </a:p>
          <a:p>
            <a:pPr indent="-2666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Developer work on the IDE of their choice on the application code.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They commit the code to source control of their choice (VSTS has good support for various source controls)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Separately, Data scientist work on developing their model.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Once happy they publish the model to a model repository (we can extend this with Vienna)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 build is kicked off in VSTS based on the commit in GitHub.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Build pipeline pulls the latest model from Blob container (can be extended with Vienna Model Management Service) and creates a container.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pushes the image to private image repository in Azure Container Registry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 a set schedule (nightly), release pipeline is kicked off.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Latest image from ACR is pulled and deployed across Kubernetes cluster on ACS.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Users request for the app goes through DNS server.</a:t>
            </a:r>
            <a:endParaRPr/>
          </a:p>
          <a:p>
            <a:pPr indent="-342880" lvl="0" marL="34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DNS server passes the request to load balancer and sends the response back to user.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4d41f96bb5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d41f96bb5_0_6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4d41f96bb5_0_62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9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p9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10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p10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0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0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0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11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p11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1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1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1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41f96bb5_0_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4d41f96bb5_0_62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2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p12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2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2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2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13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p13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3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3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3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14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p14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4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4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4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d41f96bb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4d41f96bb5_0_0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4d41f96bb5_0_0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4d41f96bb5_0_0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4d41f96bb5_0_0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4d41f96bb5_0_0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3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4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5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5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6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6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7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7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7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7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hyperlink" Target="http://aka.ms/fall2018mlads" TargetMode="External"/><Relationship Id="rId4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">
  <p:cSld name="Two Column Bullet 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grid">
  <p:cSld name="Title Only with grid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">
  <p:cSld name="Video slid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">
  <p:cSld name="Section Title Accent Color"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Photo ">
  <p:cSld name="Square Photo 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95736" y="2932236"/>
            <a:ext cx="42453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/>
          <p:nvPr>
            <p:ph idx="2" type="pic"/>
          </p:nvPr>
        </p:nvSpPr>
        <p:spPr>
          <a:xfrm>
            <a:off x="5440958" y="0"/>
            <a:ext cx="6995400" cy="6994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20519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  <a:defRPr b="1" i="0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427">
          <p15:clr>
            <a:srgbClr val="FBAE40"/>
          </p15:clr>
        </p15:guide>
        <p15:guide id="2" orient="horz" pos="2203">
          <p15:clr>
            <a:srgbClr val="FBAE40"/>
          </p15:clr>
        </p15:guide>
        <p15:guide id="3" pos="3051">
          <p15:clr>
            <a:srgbClr val="5ACBF0"/>
          </p15:clr>
        </p15:guide>
        <p15:guide id="4" pos="3803">
          <p15:clr>
            <a:srgbClr val="C35EA4"/>
          </p15:clr>
        </p15:guide>
        <p15:guide id="5" pos="3615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ccent Color">
  <p:cSld name="Blank Accent Color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eloper Code Layout">
  <p:cSld name="Developer Code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 Photo_Option">
  <p:cSld name="2_Title Slide Photo_O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568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5761101" y="2145699"/>
            <a:ext cx="640073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759449" y="3974479"/>
            <a:ext cx="6402388" cy="1732583"/>
          </a:xfrm>
          <a:prstGeom prst="rect">
            <a:avLst/>
          </a:prstGeom>
          <a:noFill/>
          <a:ln>
            <a:noFill/>
          </a:ln>
        </p:spPr>
        <p:txBody>
          <a:bodyPr anchorCtr="0" anchor="t" bIns="109725" lIns="146300" spcFirstLastPara="1" rIns="146300" wrap="square" tIns="10972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sz="3200">
                <a:solidFill>
                  <a:srgbClr val="FFFFFF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568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rePoint Slide">
  <p:cSld name="SharePoint Slide">
    <p:bg>
      <p:bgPr>
        <a:solidFill>
          <a:schemeClr val="dk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mage of neuronetwork."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/>
        </p:nvSpPr>
        <p:spPr>
          <a:xfrm>
            <a:off x="595913" y="2084697"/>
            <a:ext cx="93258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for attending MLADS and continuing to build our strong community</a:t>
            </a:r>
            <a:b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you’re interested in accessing a recorded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version of content from the conference,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can be found here: </a:t>
            </a:r>
            <a:r>
              <a:rPr b="0" i="0" lang="en-US" sz="24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http://aka.ms/fall2018mlads</a:t>
            </a:r>
            <a:endParaRPr b="0" sz="3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Microsoft logo white text version" id="85" name="Google Shape;8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22"/>
          <p:cNvCxnSpPr/>
          <p:nvPr/>
        </p:nvCxnSpPr>
        <p:spPr>
          <a:xfrm>
            <a:off x="595913" y="3497264"/>
            <a:ext cx="233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descr="Microsoft logo white text version" id="89" name="Google Shape;8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81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1" y="6393838"/>
            <a:ext cx="12436500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6625" lIns="158550" spcFirstLastPara="1" rIns="158550" wrap="square" tIns="79275"/>
          <a:lstStyle>
            <a:lvl1pPr indent="-228600" lvl="0" marL="45720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(with bullets)">
  <p:cSld name="Title &amp; body slide (with bullets)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" type="body"/>
          </p:nvPr>
        </p:nvSpPr>
        <p:spPr>
          <a:xfrm>
            <a:off x="434974" y="1011348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indent="-228600" lvl="3" marL="1828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stage">
  <p:cSld name="Title Only stag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/>
          <p:nvPr/>
        </p:nvSpPr>
        <p:spPr>
          <a:xfrm>
            <a:off x="-1" y="-7938"/>
            <a:ext cx="6218100" cy="70026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33"/>
          <p:cNvSpPr txBox="1"/>
          <p:nvPr>
            <p:ph type="title"/>
          </p:nvPr>
        </p:nvSpPr>
        <p:spPr>
          <a:xfrm>
            <a:off x="274639" y="295276"/>
            <a:ext cx="57150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4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18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6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&amp; body slide (with bullets)">
  <p:cSld name="1_Title &amp; body slide (with bullets)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/>
          <p:nvPr>
            <p:ph type="title"/>
          </p:nvPr>
        </p:nvSpPr>
        <p:spPr>
          <a:xfrm>
            <a:off x="434976" y="308574"/>
            <a:ext cx="7738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16787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7"/>
          <p:cNvSpPr txBox="1"/>
          <p:nvPr>
            <p:ph idx="1" type="body"/>
          </p:nvPr>
        </p:nvSpPr>
        <p:spPr>
          <a:xfrm>
            <a:off x="434974" y="1011348"/>
            <a:ext cx="774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0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indent="-228600" lvl="3" marL="1828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7"/>
          <p:cNvSpPr txBox="1"/>
          <p:nvPr>
            <p:ph idx="2" type="body"/>
          </p:nvPr>
        </p:nvSpPr>
        <p:spPr>
          <a:xfrm>
            <a:off x="434975" y="2188559"/>
            <a:ext cx="77385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0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0" i="0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600"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No Notes">
  <p:cSld name="Title and Content - No Note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8"/>
          <p:cNvSpPr txBox="1"/>
          <p:nvPr>
            <p:ph idx="1" type="body"/>
          </p:nvPr>
        </p:nvSpPr>
        <p:spPr>
          <a:xfrm>
            <a:off x="318181" y="1347537"/>
            <a:ext cx="11661000" cy="5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11" type="ftr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3" name="Google Shape;133;p38"/>
          <p:cNvSpPr txBox="1"/>
          <p:nvPr>
            <p:ph idx="10" type="dt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11979276" y="6573608"/>
            <a:ext cx="240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 1st level color">
  <p:cSld name="Two Column Bullet text 1st level colo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9"/>
          <p:cNvSpPr txBox="1"/>
          <p:nvPr>
            <p:ph idx="1" type="body"/>
          </p:nvPr>
        </p:nvSpPr>
        <p:spPr>
          <a:xfrm>
            <a:off x="274640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indent="-3683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indent="-3111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indent="-3111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9"/>
          <p:cNvSpPr txBox="1"/>
          <p:nvPr>
            <p:ph idx="2" type="body"/>
          </p:nvPr>
        </p:nvSpPr>
        <p:spPr>
          <a:xfrm>
            <a:off x="6675439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indent="-3683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indent="-3111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indent="-3111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0D0D0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 white text version" id="140" name="Google Shape;14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0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 2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, gray text version" id="144" name="Google Shape;14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6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1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1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2"/>
          <p:cNvSpPr txBox="1"/>
          <p:nvPr>
            <p:ph idx="1" type="body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3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3"/>
          <p:cNvSpPr txBox="1"/>
          <p:nvPr>
            <p:ph idx="1" type="body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43"/>
          <p:cNvSpPr txBox="1"/>
          <p:nvPr>
            <p:ph idx="2" type="body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237" y="3145040"/>
            <a:ext cx="3278492" cy="70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30" y="3145040"/>
            <a:ext cx="3288506" cy="70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">
  <p:cSld name="Two Column Bullet 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idx="1" type="body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44"/>
          <p:cNvSpPr txBox="1"/>
          <p:nvPr>
            <p:ph idx="2" type="body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grid">
  <p:cSld name="Title Only with grid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 - half page">
  <p:cSld name="Small title - half pag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"/>
          <p:cNvSpPr txBox="1"/>
          <p:nvPr>
            <p:ph type="title"/>
          </p:nvPr>
        </p:nvSpPr>
        <p:spPr>
          <a:xfrm>
            <a:off x="595914" y="466302"/>
            <a:ext cx="5618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27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7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7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 2">
  <p:cSld name="Demo slide 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8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8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">
  <p:cSld name="Video slide">
    <p:bg>
      <p:bgPr>
        <a:solidFill>
          <a:schemeClr val="dk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9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 2">
  <p:cSld name="Video slide 2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0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1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2">
  <p:cSld name="Section Title 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2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2">
  <p:cSld name="Title and Content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274320" y="296898"/>
            <a:ext cx="11887518" cy="1828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Quattrocento Sans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274638" y="2597162"/>
            <a:ext cx="7315200" cy="4100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2pPr>
            <a:lvl3pPr indent="-36576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3pPr>
            <a:lvl4pPr indent="-36576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4pPr>
            <a:lvl5pPr indent="-36576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eloper Code Layout">
  <p:cSld name="Developer Code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54"/>
          <p:cNvSpPr txBox="1"/>
          <p:nvPr>
            <p:ph idx="1" type="body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5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descr="Microsoft logo white text version" id="182" name="Google Shape;18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6"/>
          <p:cNvSpPr txBox="1"/>
          <p:nvPr>
            <p:ph idx="1" type="body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81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56"/>
          <p:cNvSpPr txBox="1"/>
          <p:nvPr>
            <p:ph idx="2" type="body"/>
          </p:nvPr>
        </p:nvSpPr>
        <p:spPr>
          <a:xfrm>
            <a:off x="1" y="6393838"/>
            <a:ext cx="12436500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6625" lIns="158550" spcFirstLastPara="1" rIns="158550" wrap="square" tIns="79275"/>
          <a:lstStyle>
            <a:lvl1pPr indent="-228600" lvl="0" marL="45720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ccent Color 1">
  <p:cSld name="Blank Accent Color 1">
    <p:bg>
      <p:bgPr>
        <a:solidFill>
          <a:srgbClr val="0089C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White">
  <p:cSld name="Blank_Whit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&amp; 2-color Non-bulleted text">
  <p:cSld name="2_Title &amp; 2-color Non-bulleted 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- gray, left">
  <p:cSld name="Title Only - gray, lef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Quattrocento Sans"/>
              <a:buNone/>
              <a:defRPr sz="4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1"/>
          <p:cNvSpPr txBox="1"/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 Solid">
  <p:cSld name="9_Title Slide Solid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975" y="0"/>
            <a:ext cx="12434714" cy="699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3"/>
          <p:cNvSpPr/>
          <p:nvPr/>
        </p:nvSpPr>
        <p:spPr>
          <a:xfrm>
            <a:off x="-16040" y="0"/>
            <a:ext cx="6103800" cy="69945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anchorCtr="0" anchor="t" bIns="146225" lIns="182775" spcFirstLastPara="1" rIns="182775" wrap="square" tIns="146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3"/>
          <p:cNvSpPr txBox="1"/>
          <p:nvPr>
            <p:ph type="title"/>
          </p:nvPr>
        </p:nvSpPr>
        <p:spPr>
          <a:xfrm>
            <a:off x="153877" y="2098357"/>
            <a:ext cx="53163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39900" spcFirstLastPara="1" rIns="149225" wrap="square" tIns="1865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5" name="Google Shape;2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6" y="204778"/>
            <a:ext cx="1985862" cy="73029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3"/>
          <p:cNvSpPr txBox="1"/>
          <p:nvPr>
            <p:ph idx="1" type="body"/>
          </p:nvPr>
        </p:nvSpPr>
        <p:spPr>
          <a:xfrm>
            <a:off x="153877" y="4896169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139900" spcFirstLastPara="1" rIns="93250" wrap="square" tIns="93250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4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4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5"/>
          <p:cNvSpPr txBox="1"/>
          <p:nvPr>
            <p:ph idx="1" type="body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65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65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65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6"/>
          <p:cNvSpPr txBox="1"/>
          <p:nvPr>
            <p:ph type="ctrTitle"/>
          </p:nvPr>
        </p:nvSpPr>
        <p:spPr>
          <a:xfrm>
            <a:off x="1554559" y="1144706"/>
            <a:ext cx="93273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66"/>
          <p:cNvSpPr txBox="1"/>
          <p:nvPr>
            <p:ph idx="1" type="subTitle"/>
          </p:nvPr>
        </p:nvSpPr>
        <p:spPr>
          <a:xfrm>
            <a:off x="1554559" y="3673745"/>
            <a:ext cx="93273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9" name="Google Shape;219;p66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66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6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7"/>
          <p:cNvSpPr txBox="1"/>
          <p:nvPr>
            <p:ph type="title"/>
          </p:nvPr>
        </p:nvSpPr>
        <p:spPr>
          <a:xfrm>
            <a:off x="848530" y="1743775"/>
            <a:ext cx="107265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67"/>
          <p:cNvSpPr txBox="1"/>
          <p:nvPr>
            <p:ph idx="1" type="body"/>
          </p:nvPr>
        </p:nvSpPr>
        <p:spPr>
          <a:xfrm>
            <a:off x="848530" y="4680827"/>
            <a:ext cx="107265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5" name="Google Shape;225;p67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7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67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8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68"/>
          <p:cNvSpPr txBox="1"/>
          <p:nvPr>
            <p:ph idx="1" type="body"/>
          </p:nvPr>
        </p:nvSpPr>
        <p:spPr>
          <a:xfrm>
            <a:off x="855008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68"/>
          <p:cNvSpPr txBox="1"/>
          <p:nvPr>
            <p:ph idx="2" type="body"/>
          </p:nvPr>
        </p:nvSpPr>
        <p:spPr>
          <a:xfrm>
            <a:off x="6295965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68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68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68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9"/>
          <p:cNvSpPr txBox="1"/>
          <p:nvPr>
            <p:ph type="title"/>
          </p:nvPr>
        </p:nvSpPr>
        <p:spPr>
          <a:xfrm>
            <a:off x="856627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9"/>
          <p:cNvSpPr txBox="1"/>
          <p:nvPr>
            <p:ph idx="1" type="body"/>
          </p:nvPr>
        </p:nvSpPr>
        <p:spPr>
          <a:xfrm>
            <a:off x="856627" y="1714631"/>
            <a:ext cx="5261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69"/>
          <p:cNvSpPr txBox="1"/>
          <p:nvPr>
            <p:ph idx="2" type="body"/>
          </p:nvPr>
        </p:nvSpPr>
        <p:spPr>
          <a:xfrm>
            <a:off x="856627" y="2554945"/>
            <a:ext cx="52614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69"/>
          <p:cNvSpPr txBox="1"/>
          <p:nvPr>
            <p:ph idx="3" type="body"/>
          </p:nvPr>
        </p:nvSpPr>
        <p:spPr>
          <a:xfrm>
            <a:off x="6295965" y="1714631"/>
            <a:ext cx="5286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0" name="Google Shape;240;p69"/>
          <p:cNvSpPr txBox="1"/>
          <p:nvPr>
            <p:ph idx="4" type="body"/>
          </p:nvPr>
        </p:nvSpPr>
        <p:spPr>
          <a:xfrm>
            <a:off x="6295965" y="2554945"/>
            <a:ext cx="52869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69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69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9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0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70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70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0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1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71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71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2"/>
          <p:cNvSpPr txBox="1"/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72"/>
          <p:cNvSpPr txBox="1"/>
          <p:nvPr>
            <p:ph idx="1" type="body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438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indent="-4127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6" name="Google Shape;256;p72"/>
          <p:cNvSpPr txBox="1"/>
          <p:nvPr>
            <p:ph idx="2" type="body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7" name="Google Shape;257;p72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72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72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 txBox="1"/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73"/>
          <p:cNvSpPr/>
          <p:nvPr>
            <p:ph idx="2" type="pic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73"/>
          <p:cNvSpPr txBox="1"/>
          <p:nvPr>
            <p:ph idx="1" type="body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4" name="Google Shape;264;p73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73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73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4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74"/>
          <p:cNvSpPr txBox="1"/>
          <p:nvPr>
            <p:ph idx="1" type="body"/>
          </p:nvPr>
        </p:nvSpPr>
        <p:spPr>
          <a:xfrm rot="5400000">
            <a:off x="3999267" y="-1282332"/>
            <a:ext cx="4437900" cy="10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74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74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74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lkin">
  <p:cSld name="Walkin">
    <p:bg>
      <p:bgPr>
        <a:solidFill>
          <a:schemeClr val="accen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mage of neuronetwork." id="41" name="Google Shape;4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/>
        </p:nvSpPr>
        <p:spPr>
          <a:xfrm>
            <a:off x="431822" y="2728021"/>
            <a:ext cx="80724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300" lIns="137150" spcFirstLastPara="1" rIns="137150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Learning,</a:t>
            </a:r>
            <a:r>
              <a:rPr lang="en-US" sz="4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AI,</a:t>
            </a:r>
            <a:br>
              <a:rPr lang="en-US" sz="4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4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lang="en-US" sz="4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Science Conference</a:t>
            </a:r>
            <a:endParaRPr sz="1400"/>
          </a:p>
        </p:txBody>
      </p:sp>
      <p:pic>
        <p:nvPicPr>
          <p:cNvPr descr="Microsoft logo white text version"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9"/>
          <p:cNvGrpSpPr/>
          <p:nvPr/>
        </p:nvGrpSpPr>
        <p:grpSpPr>
          <a:xfrm>
            <a:off x="8151609" y="2623254"/>
            <a:ext cx="3736586" cy="1748110"/>
            <a:chOff x="8377689" y="3035497"/>
            <a:chExt cx="3662961" cy="1714001"/>
          </a:xfrm>
        </p:grpSpPr>
        <p:cxnSp>
          <p:nvCxnSpPr>
            <p:cNvPr id="45" name="Google Shape;45;p9"/>
            <p:cNvCxnSpPr/>
            <p:nvPr/>
          </p:nvCxnSpPr>
          <p:spPr>
            <a:xfrm>
              <a:off x="11056950" y="3035497"/>
              <a:ext cx="0" cy="168060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9"/>
            <p:cNvCxnSpPr/>
            <p:nvPr/>
          </p:nvCxnSpPr>
          <p:spPr>
            <a:xfrm>
              <a:off x="11056950" y="3875727"/>
              <a:ext cx="9144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" name="Google Shape;47;p9"/>
            <p:cNvSpPr txBox="1"/>
            <p:nvPr/>
          </p:nvSpPr>
          <p:spPr>
            <a:xfrm>
              <a:off x="8377689" y="3385436"/>
              <a:ext cx="26793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225" lIns="186525" spcFirstLastPara="1" rIns="186525" wrap="square" tIns="1492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November 12–14</a:t>
              </a:r>
              <a:endParaRPr sz="1400"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Redmond</a:t>
              </a:r>
              <a:endParaRPr sz="1400"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11056950" y="347532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3250" lIns="93250" spcFirstLastPara="1" rIns="93250" wrap="square" tIns="93250">
              <a:noAutofit/>
            </a:bodyPr>
            <a:lstStyle/>
            <a:p>
              <a:pPr indent="0" lvl="0" marL="0" marR="0" rtl="0" algn="l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b="0" i="0" lang="en-US" sz="61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</a:t>
              </a:r>
              <a:endParaRPr sz="1400"/>
            </a:p>
          </p:txBody>
        </p:sp>
        <p:sp>
          <p:nvSpPr>
            <p:cNvPr id="49" name="Google Shape;49;p9"/>
            <p:cNvSpPr txBox="1"/>
            <p:nvPr/>
          </p:nvSpPr>
          <p:spPr>
            <a:xfrm>
              <a:off x="11056950" y="435109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250" lIns="93250" spcFirstLastPara="1" rIns="93250" wrap="square" tIns="93250">
              <a:noAutofit/>
            </a:bodyPr>
            <a:lstStyle/>
            <a:p>
              <a:pPr indent="0" lvl="0" marL="0" marR="0" rtl="0" algn="l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b="0" i="0" lang="en-US" sz="61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18</a:t>
              </a:r>
              <a:endParaRPr sz="1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5"/>
          <p:cNvSpPr txBox="1"/>
          <p:nvPr>
            <p:ph type="title"/>
          </p:nvPr>
        </p:nvSpPr>
        <p:spPr>
          <a:xfrm rot="5400000">
            <a:off x="7276767" y="1995394"/>
            <a:ext cx="59277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75"/>
          <p:cNvSpPr txBox="1"/>
          <p:nvPr>
            <p:ph idx="1" type="body"/>
          </p:nvPr>
        </p:nvSpPr>
        <p:spPr>
          <a:xfrm rot="5400000">
            <a:off x="1835846" y="-608456"/>
            <a:ext cx="5927700" cy="7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75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75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75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 white text version" id="51" name="Google Shape;5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19" Type="http://schemas.openxmlformats.org/officeDocument/2006/relationships/theme" Target="../theme/theme6.xml"/><Relationship Id="rId6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b="0" i="0" sz="4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indent="-457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31469" lvl="3" marL="1828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7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97" name="Google Shape;97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7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7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2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7" name="Google Shape;197;p62"/>
          <p:cNvSpPr txBox="1"/>
          <p:nvPr>
            <p:ph idx="1" type="body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62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62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62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11" Type="http://schemas.openxmlformats.org/officeDocument/2006/relationships/image" Target="../media/image34.jpg"/><Relationship Id="rId10" Type="http://schemas.openxmlformats.org/officeDocument/2006/relationships/image" Target="../media/image37.jpg"/><Relationship Id="rId13" Type="http://schemas.openxmlformats.org/officeDocument/2006/relationships/image" Target="../media/image38.png"/><Relationship Id="rId12" Type="http://schemas.openxmlformats.org/officeDocument/2006/relationships/image" Target="../media/image36.png"/><Relationship Id="rId15" Type="http://schemas.openxmlformats.org/officeDocument/2006/relationships/image" Target="../media/image31.png"/><Relationship Id="rId14" Type="http://schemas.openxmlformats.org/officeDocument/2006/relationships/image" Target="../media/image28.png"/><Relationship Id="rId17" Type="http://schemas.openxmlformats.org/officeDocument/2006/relationships/image" Target="../media/image35.png"/><Relationship Id="rId16" Type="http://schemas.openxmlformats.org/officeDocument/2006/relationships/image" Target="../media/image39.jpg"/><Relationship Id="rId19" Type="http://schemas.openxmlformats.org/officeDocument/2006/relationships/image" Target="../media/image41.png"/><Relationship Id="rId18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6"/>
          <p:cNvSpPr txBox="1"/>
          <p:nvPr>
            <p:ph type="title"/>
          </p:nvPr>
        </p:nvSpPr>
        <p:spPr>
          <a:xfrm>
            <a:off x="153875" y="1423886"/>
            <a:ext cx="62838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39900" spcFirstLastPara="1" rIns="149225" wrap="square" tIns="1865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Calibri"/>
              <a:buNone/>
            </a:pPr>
            <a:r>
              <a:rPr lang="en-US" sz="5500"/>
              <a:t>DevOps for AI</a:t>
            </a:r>
            <a:endParaRPr/>
          </a:p>
        </p:txBody>
      </p:sp>
      <p:sp>
        <p:nvSpPr>
          <p:cNvPr id="288" name="Google Shape;288;p76"/>
          <p:cNvSpPr txBox="1"/>
          <p:nvPr>
            <p:ph idx="1" type="body"/>
          </p:nvPr>
        </p:nvSpPr>
        <p:spPr>
          <a:xfrm>
            <a:off x="417091" y="5516411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139900" spcFirstLastPara="1" rIns="93250" wrap="square" tIns="93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Mithun Prasad, PhD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miprasad@microsoft.com</a:t>
            </a:r>
            <a:endParaRPr sz="2400"/>
          </a:p>
        </p:txBody>
      </p:sp>
      <p:sp>
        <p:nvSpPr>
          <p:cNvPr id="289" name="Google Shape;289;p76"/>
          <p:cNvSpPr txBox="1"/>
          <p:nvPr/>
        </p:nvSpPr>
        <p:spPr>
          <a:xfrm>
            <a:off x="186648" y="5995305"/>
            <a:ext cx="4849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46200" spcFirstLastPara="1" rIns="146200" wrap="square" tIns="91375">
            <a:noAutofit/>
          </a:bodyPr>
          <a:lstStyle/>
          <a:p>
            <a:pPr indent="0" lvl="0" marL="0" marR="0" rtl="0" algn="l">
              <a:lnSpc>
                <a:spcPct val="1103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8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5"/>
          <p:cNvSpPr txBox="1"/>
          <p:nvPr/>
        </p:nvSpPr>
        <p:spPr>
          <a:xfrm>
            <a:off x="575427" y="1276220"/>
            <a:ext cx="11217180" cy="465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Things a CI server can do: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After you check-in code it can: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453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Run build/test scripts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453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Notify developers of a failed build or failed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967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show all past check-ins and if they failed or passed all the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keep track of multiple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Plus much more!!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DevOps for AI Development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6"/>
          <p:cNvSpPr txBox="1"/>
          <p:nvPr/>
        </p:nvSpPr>
        <p:spPr>
          <a:xfrm>
            <a:off x="0" y="1672600"/>
            <a:ext cx="121368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084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40"/>
              <a:buChar char="•"/>
            </a:pPr>
            <a:r>
              <a:rPr lang="en-US" sz="2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be used to manage pain points</a:t>
            </a:r>
            <a:endParaRPr sz="2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Integration between data scientists and software engineers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Scripts stored on one person's machine and process are not repeatable by anyone else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versioning based on names, hard to know where model is deployed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 of model is determined during training and might change over time because of the data drift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Determine the value of the trained model, decide if it should be deployed</a:t>
            </a:r>
            <a:endParaRPr sz="2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7"/>
          <p:cNvSpPr txBox="1"/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Model Lifecycle Management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Building your own AI models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8"/>
          <p:cNvSpPr txBox="1"/>
          <p:nvPr>
            <p:ph idx="1" type="body"/>
          </p:nvPr>
        </p:nvSpPr>
        <p:spPr>
          <a:xfrm>
            <a:off x="595924" y="1353473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 sz="2500"/>
              <a:t>Transforming data into intelligence</a:t>
            </a:r>
            <a:endParaRPr sz="2500"/>
          </a:p>
        </p:txBody>
      </p:sp>
      <p:sp>
        <p:nvSpPr>
          <p:cNvPr id="423" name="Google Shape;423;p88"/>
          <p:cNvSpPr/>
          <p:nvPr/>
        </p:nvSpPr>
        <p:spPr>
          <a:xfrm>
            <a:off x="1157871" y="4798828"/>
            <a:ext cx="1813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424" name="Google Shape;424;p88"/>
          <p:cNvSpPr/>
          <p:nvPr/>
        </p:nvSpPr>
        <p:spPr>
          <a:xfrm>
            <a:off x="5089250" y="4798828"/>
            <a:ext cx="206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and train</a:t>
            </a:r>
            <a:endParaRPr sz="1400"/>
          </a:p>
        </p:txBody>
      </p:sp>
      <p:sp>
        <p:nvSpPr>
          <p:cNvPr id="425" name="Google Shape;425;p88"/>
          <p:cNvSpPr/>
          <p:nvPr/>
        </p:nvSpPr>
        <p:spPr>
          <a:xfrm>
            <a:off x="9658299" y="4798828"/>
            <a:ext cx="1092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grpSp>
        <p:nvGrpSpPr>
          <p:cNvPr id="426" name="Google Shape;426;p88"/>
          <p:cNvGrpSpPr/>
          <p:nvPr/>
        </p:nvGrpSpPr>
        <p:grpSpPr>
          <a:xfrm>
            <a:off x="9193693" y="2632606"/>
            <a:ext cx="2021177" cy="1670489"/>
            <a:chOff x="9524460" y="2632636"/>
            <a:chExt cx="2021177" cy="1670823"/>
          </a:xfrm>
        </p:grpSpPr>
        <p:sp>
          <p:nvSpPr>
            <p:cNvPr id="427" name="Google Shape;427;p88"/>
            <p:cNvSpPr/>
            <p:nvPr/>
          </p:nvSpPr>
          <p:spPr>
            <a:xfrm>
              <a:off x="9524460" y="3183698"/>
              <a:ext cx="1110355" cy="1119761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88"/>
            <p:cNvSpPr/>
            <p:nvPr/>
          </p:nvSpPr>
          <p:spPr>
            <a:xfrm>
              <a:off x="10421433" y="2632636"/>
              <a:ext cx="735342" cy="741571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88"/>
            <p:cNvSpPr/>
            <p:nvPr/>
          </p:nvSpPr>
          <p:spPr>
            <a:xfrm>
              <a:off x="11022746" y="3309209"/>
              <a:ext cx="522891" cy="527320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30" name="Google Shape;430;p88"/>
          <p:cNvGrpSpPr/>
          <p:nvPr/>
        </p:nvGrpSpPr>
        <p:grpSpPr>
          <a:xfrm>
            <a:off x="1167897" y="2730811"/>
            <a:ext cx="1793122" cy="1683614"/>
            <a:chOff x="1239398" y="2531824"/>
            <a:chExt cx="1793122" cy="1683951"/>
          </a:xfrm>
        </p:grpSpPr>
        <p:grpSp>
          <p:nvGrpSpPr>
            <p:cNvPr id="431" name="Google Shape;431;p88"/>
            <p:cNvGrpSpPr/>
            <p:nvPr/>
          </p:nvGrpSpPr>
          <p:grpSpPr>
            <a:xfrm>
              <a:off x="1239398" y="2531824"/>
              <a:ext cx="523183" cy="1683951"/>
              <a:chOff x="1395310" y="3332039"/>
              <a:chExt cx="431100" cy="1387567"/>
            </a:xfrm>
          </p:grpSpPr>
          <p:sp>
            <p:nvSpPr>
              <p:cNvPr id="432" name="Google Shape;432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3" name="Google Shape;433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4" name="Google Shape;434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/>
              </a:p>
            </p:txBody>
          </p:sp>
        </p:grpSp>
        <p:grpSp>
          <p:nvGrpSpPr>
            <p:cNvPr id="435" name="Google Shape;435;p88"/>
            <p:cNvGrpSpPr/>
            <p:nvPr/>
          </p:nvGrpSpPr>
          <p:grpSpPr>
            <a:xfrm>
              <a:off x="1874367" y="2531824"/>
              <a:ext cx="523183" cy="1683951"/>
              <a:chOff x="1395310" y="3332039"/>
              <a:chExt cx="431100" cy="1387567"/>
            </a:xfrm>
          </p:grpSpPr>
          <p:sp>
            <p:nvSpPr>
              <p:cNvPr id="436" name="Google Shape;436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7" name="Google Shape;437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8" name="Google Shape;438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/>
              </a:p>
            </p:txBody>
          </p:sp>
        </p:grpSp>
        <p:grpSp>
          <p:nvGrpSpPr>
            <p:cNvPr id="439" name="Google Shape;439;p88"/>
            <p:cNvGrpSpPr/>
            <p:nvPr/>
          </p:nvGrpSpPr>
          <p:grpSpPr>
            <a:xfrm>
              <a:off x="2509337" y="2531824"/>
              <a:ext cx="523183" cy="1683951"/>
              <a:chOff x="1395310" y="3332039"/>
              <a:chExt cx="431100" cy="1387567"/>
            </a:xfrm>
          </p:grpSpPr>
          <p:sp>
            <p:nvSpPr>
              <p:cNvPr id="440" name="Google Shape;440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1" name="Google Shape;441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2" name="Google Shape;442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/>
              </a:p>
            </p:txBody>
          </p:sp>
        </p:grpSp>
      </p:grpSp>
      <p:grpSp>
        <p:nvGrpSpPr>
          <p:cNvPr id="443" name="Google Shape;443;p88"/>
          <p:cNvGrpSpPr/>
          <p:nvPr/>
        </p:nvGrpSpPr>
        <p:grpSpPr>
          <a:xfrm>
            <a:off x="4946153" y="2541169"/>
            <a:ext cx="2346590" cy="2038854"/>
            <a:chOff x="4986940" y="2541180"/>
            <a:chExt cx="2346590" cy="2039262"/>
          </a:xfrm>
        </p:grpSpPr>
        <p:cxnSp>
          <p:nvCxnSpPr>
            <p:cNvPr id="444" name="Google Shape;444;p88"/>
            <p:cNvCxnSpPr/>
            <p:nvPr/>
          </p:nvCxnSpPr>
          <p:spPr>
            <a:xfrm>
              <a:off x="6005770" y="3401735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445" name="Google Shape;445;p88"/>
            <p:cNvGrpSpPr/>
            <p:nvPr/>
          </p:nvGrpSpPr>
          <p:grpSpPr>
            <a:xfrm>
              <a:off x="5712421" y="3055203"/>
              <a:ext cx="1007365" cy="1097309"/>
              <a:chOff x="3861" y="4291602"/>
              <a:chExt cx="112" cy="244433"/>
            </a:xfrm>
          </p:grpSpPr>
          <p:sp>
            <p:nvSpPr>
              <p:cNvPr id="446" name="Google Shape;446;p88"/>
              <p:cNvSpPr/>
              <p:nvPr/>
            </p:nvSpPr>
            <p:spPr>
              <a:xfrm>
                <a:off x="3861" y="4291602"/>
                <a:ext cx="112" cy="244433"/>
              </a:xfrm>
              <a:custGeom>
                <a:rect b="b" l="l" r="r" t="t"/>
                <a:pathLst>
                  <a:path extrusionOk="0" h="88" w="80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4800" lIns="89625" spcFirstLastPara="1" rIns="89625" wrap="square" tIns="44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5353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47" name="Google Shape;447;p88"/>
              <p:cNvCxnSpPr/>
              <p:nvPr/>
            </p:nvCxnSpPr>
            <p:spPr>
              <a:xfrm>
                <a:off x="3874" y="4469918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88"/>
              <p:cNvCxnSpPr/>
              <p:nvPr/>
            </p:nvCxnSpPr>
            <p:spPr>
              <a:xfrm>
                <a:off x="3923" y="4335680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88"/>
              <p:cNvCxnSpPr/>
              <p:nvPr/>
            </p:nvCxnSpPr>
            <p:spPr>
              <a:xfrm>
                <a:off x="3923" y="4379758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88"/>
              <p:cNvCxnSpPr/>
              <p:nvPr/>
            </p:nvCxnSpPr>
            <p:spPr>
              <a:xfrm>
                <a:off x="3923" y="4425840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88"/>
              <p:cNvCxnSpPr/>
              <p:nvPr/>
            </p:nvCxnSpPr>
            <p:spPr>
              <a:xfrm>
                <a:off x="3883" y="4291602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452" name="Google Shape;452;p88"/>
            <p:cNvGrpSpPr/>
            <p:nvPr/>
          </p:nvGrpSpPr>
          <p:grpSpPr>
            <a:xfrm>
              <a:off x="5358989" y="2541180"/>
              <a:ext cx="1974541" cy="1799716"/>
              <a:chOff x="4723382" y="2415376"/>
              <a:chExt cx="2374103" cy="2163900"/>
            </a:xfrm>
          </p:grpSpPr>
          <p:sp>
            <p:nvSpPr>
              <p:cNvPr id="453" name="Google Shape;453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rect b="b" l="l" r="r" t="t"/>
                <a:pathLst>
                  <a:path extrusionOk="0" h="101" w="48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4" name="Google Shape;454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fmla="val 15775537" name="adj1"/>
                  <a:gd fmla="val 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93250" spcFirstLastPara="1" rIns="9325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5" name="Google Shape;455;p88"/>
            <p:cNvGrpSpPr/>
            <p:nvPr/>
          </p:nvGrpSpPr>
          <p:grpSpPr>
            <a:xfrm rot="10800000">
              <a:off x="4986940" y="2780726"/>
              <a:ext cx="1974541" cy="1799716"/>
              <a:chOff x="4723382" y="2415376"/>
              <a:chExt cx="2374103" cy="2163900"/>
            </a:xfrm>
          </p:grpSpPr>
          <p:sp>
            <p:nvSpPr>
              <p:cNvPr id="456" name="Google Shape;456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rect b="b" l="l" r="r" t="t"/>
                <a:pathLst>
                  <a:path extrusionOk="0" h="101" w="48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" name="Google Shape;457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fmla="val 15775537" name="adj1"/>
                  <a:gd fmla="val 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93250" spcFirstLastPara="1" rIns="9325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8" name="Google Shape;458;p88"/>
          <p:cNvSpPr/>
          <p:nvPr/>
        </p:nvSpPr>
        <p:spPr>
          <a:xfrm flipH="1">
            <a:off x="8130017" y="3199154"/>
            <a:ext cx="410099" cy="917575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905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88"/>
          <p:cNvSpPr/>
          <p:nvPr/>
        </p:nvSpPr>
        <p:spPr>
          <a:xfrm flipH="1">
            <a:off x="3663774" y="3199154"/>
            <a:ext cx="410099" cy="917575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905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/>
        </p:nvSpPr>
        <p:spPr>
          <a:xfrm>
            <a:off x="648527" y="5408926"/>
            <a:ext cx="973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466" name="Google Shape;466;p89"/>
          <p:cNvSpPr txBox="1"/>
          <p:nvPr/>
        </p:nvSpPr>
        <p:spPr>
          <a:xfrm>
            <a:off x="6518166" y="5408926"/>
            <a:ext cx="16749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467" name="Google Shape;467;p89"/>
          <p:cNvSpPr txBox="1"/>
          <p:nvPr/>
        </p:nvSpPr>
        <p:spPr>
          <a:xfrm>
            <a:off x="4747504" y="5408926"/>
            <a:ext cx="1393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  <p:sp>
        <p:nvSpPr>
          <p:cNvPr id="468" name="Google Shape;468;p89"/>
          <p:cNvSpPr txBox="1"/>
          <p:nvPr/>
        </p:nvSpPr>
        <p:spPr>
          <a:xfrm>
            <a:off x="8826925" y="5408926"/>
            <a:ext cx="87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469" name="Google Shape;46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475" y="2965617"/>
            <a:ext cx="581870" cy="67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h1.redbubble.net/image.361353434.1330/flat,800x800,075,f.jpg" id="470" name="Google Shape;47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278" y="4091791"/>
            <a:ext cx="1181532" cy="409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9"/>
          <p:cNvSpPr txBox="1"/>
          <p:nvPr/>
        </p:nvSpPr>
        <p:spPr>
          <a:xfrm>
            <a:off x="2817565" y="3523813"/>
            <a:ext cx="986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00" lIns="182725" spcFirstLastPara="1" rIns="182725" wrap="square" tIns="14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472" name="Google Shape;472;p89"/>
          <p:cNvSpPr txBox="1"/>
          <p:nvPr/>
        </p:nvSpPr>
        <p:spPr>
          <a:xfrm>
            <a:off x="2523299" y="5408926"/>
            <a:ext cx="1574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473" name="Google Shape;473;p89"/>
          <p:cNvSpPr txBox="1"/>
          <p:nvPr/>
        </p:nvSpPr>
        <p:spPr>
          <a:xfrm>
            <a:off x="10582004" y="5408926"/>
            <a:ext cx="1415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sp>
        <p:nvSpPr>
          <p:cNvPr id="474" name="Google Shape;474;p89"/>
          <p:cNvSpPr/>
          <p:nvPr/>
        </p:nvSpPr>
        <p:spPr>
          <a:xfrm>
            <a:off x="694627" y="1944623"/>
            <a:ext cx="969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475" name="Google Shape;475;p89"/>
          <p:cNvCxnSpPr/>
          <p:nvPr/>
        </p:nvCxnSpPr>
        <p:spPr>
          <a:xfrm flipH="1" rot="10800000">
            <a:off x="2112414" y="1988398"/>
            <a:ext cx="2100" cy="15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6" name="Google Shape;476;p89"/>
          <p:cNvCxnSpPr/>
          <p:nvPr/>
        </p:nvCxnSpPr>
        <p:spPr>
          <a:xfrm rot="10800000">
            <a:off x="7333182" y="4332254"/>
            <a:ext cx="0" cy="9666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7" name="Google Shape;477;p89"/>
          <p:cNvSpPr/>
          <p:nvPr/>
        </p:nvSpPr>
        <p:spPr>
          <a:xfrm>
            <a:off x="2067811" y="1952767"/>
            <a:ext cx="5287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sz="1400"/>
          </a:p>
        </p:txBody>
      </p:sp>
      <p:sp>
        <p:nvSpPr>
          <p:cNvPr id="478" name="Google Shape;478;p89"/>
          <p:cNvSpPr/>
          <p:nvPr/>
        </p:nvSpPr>
        <p:spPr>
          <a:xfrm>
            <a:off x="7355510" y="1945333"/>
            <a:ext cx="460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cxnSp>
        <p:nvCxnSpPr>
          <p:cNvPr id="479" name="Google Shape;479;p89"/>
          <p:cNvCxnSpPr/>
          <p:nvPr/>
        </p:nvCxnSpPr>
        <p:spPr>
          <a:xfrm rot="10800000">
            <a:off x="2113547" y="4198784"/>
            <a:ext cx="0" cy="17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80" name="Google Shape;480;p89"/>
          <p:cNvCxnSpPr/>
          <p:nvPr/>
        </p:nvCxnSpPr>
        <p:spPr>
          <a:xfrm>
            <a:off x="5444335" y="3616334"/>
            <a:ext cx="0" cy="498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81" name="Google Shape;481;p89"/>
          <p:cNvSpPr txBox="1"/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Data science workflow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9"/>
          <p:cNvGrpSpPr/>
          <p:nvPr/>
        </p:nvGrpSpPr>
        <p:grpSpPr>
          <a:xfrm>
            <a:off x="5175158" y="4293420"/>
            <a:ext cx="526761" cy="524506"/>
            <a:chOff x="7642997" y="2995601"/>
            <a:chExt cx="271107" cy="269988"/>
          </a:xfrm>
        </p:grpSpPr>
        <p:sp>
          <p:nvSpPr>
            <p:cNvPr id="483" name="Google Shape;483;p89"/>
            <p:cNvSpPr/>
            <p:nvPr/>
          </p:nvSpPr>
          <p:spPr>
            <a:xfrm>
              <a:off x="7676736" y="3031430"/>
              <a:ext cx="201539" cy="200420"/>
            </a:xfrm>
            <a:custGeom>
              <a:rect b="b" l="l" r="r" t="t"/>
              <a:pathLst>
                <a:path extrusionOk="0" h="83" w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6175" lIns="72400" spcFirstLastPara="1" rIns="72400" wrap="square" tIns="36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4" name="Google Shape;484;p89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5" name="Google Shape;485;p89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6" name="Google Shape;486;p89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7" name="Google Shape;487;p89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" name="Google Shape;488;p89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9" name="Google Shape;489;p89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0" name="Google Shape;490;p89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1" name="Google Shape;491;p89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2" name="Google Shape;492;p89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3" name="Google Shape;493;p89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4" name="Google Shape;494;p89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5" name="Google Shape;495;p89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6" name="Google Shape;496;p89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7" name="Google Shape;497;p89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" name="Google Shape;498;p89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" name="Google Shape;499;p89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0" name="Google Shape;500;p89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1" name="Google Shape;501;p89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2" name="Google Shape;502;p89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3" name="Google Shape;503;p89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504" name="Google Shape;504;p89"/>
          <p:cNvGrpSpPr/>
          <p:nvPr/>
        </p:nvGrpSpPr>
        <p:grpSpPr>
          <a:xfrm>
            <a:off x="5048050" y="2791202"/>
            <a:ext cx="774846" cy="674198"/>
            <a:chOff x="6014448" y="2331652"/>
            <a:chExt cx="774923" cy="674400"/>
          </a:xfrm>
        </p:grpSpPr>
        <p:grpSp>
          <p:nvGrpSpPr>
            <p:cNvPr id="505" name="Google Shape;505;p89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06" name="Google Shape;506;p89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7" name="Google Shape;507;p89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8" name="Google Shape;508;p89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09" name="Google Shape;509;p89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0" name="Google Shape;510;p89"/>
          <p:cNvGrpSpPr/>
          <p:nvPr/>
        </p:nvGrpSpPr>
        <p:grpSpPr>
          <a:xfrm>
            <a:off x="10736128" y="3616289"/>
            <a:ext cx="643357" cy="570636"/>
            <a:chOff x="10902845" y="2693238"/>
            <a:chExt cx="643421" cy="570807"/>
          </a:xfrm>
        </p:grpSpPr>
        <p:sp>
          <p:nvSpPr>
            <p:cNvPr id="511" name="Google Shape;511;p89"/>
            <p:cNvSpPr/>
            <p:nvPr/>
          </p:nvSpPr>
          <p:spPr>
            <a:xfrm>
              <a:off x="10902845" y="2693238"/>
              <a:ext cx="643421" cy="407874"/>
            </a:xfrm>
            <a:custGeom>
              <a:rect b="b" l="l" r="r" t="t"/>
              <a:pathLst>
                <a:path extrusionOk="0" h="545651" w="87839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3350" lIns="179225" spcFirstLastPara="1" rIns="179225" wrap="square" tIns="14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3" name="Google Shape;513;p89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14" name="Google Shape;514;p89"/>
          <p:cNvGrpSpPr/>
          <p:nvPr/>
        </p:nvGrpSpPr>
        <p:grpSpPr>
          <a:xfrm>
            <a:off x="919738" y="4164214"/>
            <a:ext cx="501385" cy="511039"/>
            <a:chOff x="7158422" y="1607015"/>
            <a:chExt cx="2726400" cy="2778897"/>
          </a:xfrm>
        </p:grpSpPr>
        <p:sp>
          <p:nvSpPr>
            <p:cNvPr id="515" name="Google Shape;515;p89"/>
            <p:cNvSpPr/>
            <p:nvPr/>
          </p:nvSpPr>
          <p:spPr>
            <a:xfrm>
              <a:off x="7158422" y="2971800"/>
              <a:ext cx="2726357" cy="1414112"/>
            </a:xfrm>
            <a:custGeom>
              <a:rect b="b" l="l" r="r" t="t"/>
              <a:pathLst>
                <a:path extrusionOk="0" h="1414112" w="2726357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7158422" y="2057400"/>
              <a:ext cx="2726357" cy="1414112"/>
            </a:xfrm>
            <a:custGeom>
              <a:rect b="b" l="l" r="r" t="t"/>
              <a:pathLst>
                <a:path extrusionOk="0" h="1414112" w="2726357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9" name="Google Shape;519;p89"/>
          <p:cNvSpPr/>
          <p:nvPr/>
        </p:nvSpPr>
        <p:spPr>
          <a:xfrm>
            <a:off x="958682" y="3237713"/>
            <a:ext cx="449597" cy="611952"/>
          </a:xfrm>
          <a:custGeom>
            <a:rect b="b" l="l" r="r" t="t"/>
            <a:pathLst>
              <a:path extrusionOk="0" h="4532979" w="3330348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" name="Google Shape;520;p89"/>
          <p:cNvGrpSpPr/>
          <p:nvPr/>
        </p:nvGrpSpPr>
        <p:grpSpPr>
          <a:xfrm rot="1799918">
            <a:off x="7025619" y="3513979"/>
            <a:ext cx="653491" cy="706114"/>
            <a:chOff x="6281977" y="1925712"/>
            <a:chExt cx="653594" cy="706287"/>
          </a:xfrm>
        </p:grpSpPr>
        <p:sp>
          <p:nvSpPr>
            <p:cNvPr id="521" name="Google Shape;521;p89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2" name="Google Shape;522;p89"/>
            <p:cNvCxnSpPr>
              <a:stCxn id="521" idx="3"/>
              <a:endCxn id="521" idx="0"/>
            </p:cNvCxnSpPr>
            <p:nvPr/>
          </p:nvCxnSpPr>
          <p:spPr>
            <a:xfrm flipH="1" rot="8999203">
              <a:off x="6424587" y="1997229"/>
              <a:ext cx="325669" cy="564227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23" name="Google Shape;523;p89"/>
            <p:cNvGrpSpPr/>
            <p:nvPr/>
          </p:nvGrpSpPr>
          <p:grpSpPr>
            <a:xfrm>
              <a:off x="6515871" y="2053980"/>
              <a:ext cx="419700" cy="520926"/>
              <a:chOff x="6515871" y="2053477"/>
              <a:chExt cx="419700" cy="520926"/>
            </a:xfrm>
          </p:grpSpPr>
          <p:cxnSp>
            <p:nvCxnSpPr>
              <p:cNvPr id="524" name="Google Shape;524;p89"/>
              <p:cNvCxnSpPr>
                <a:stCxn id="521" idx="2"/>
              </p:cNvCxnSpPr>
              <p:nvPr/>
            </p:nvCxnSpPr>
            <p:spPr>
              <a:xfrm rot="9001259">
                <a:off x="6616302" y="2347869"/>
                <a:ext cx="218539" cy="1842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89"/>
              <p:cNvCxnSpPr>
                <a:stCxn id="521" idx="1"/>
              </p:cNvCxnSpPr>
              <p:nvPr/>
            </p:nvCxnSpPr>
            <p:spPr>
              <a:xfrm rot="8998565">
                <a:off x="6576879" y="2124959"/>
                <a:ext cx="297985" cy="4543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89"/>
              <p:cNvCxnSpPr>
                <a:stCxn id="521" idx="1"/>
              </p:cNvCxnSpPr>
              <p:nvPr/>
            </p:nvCxnSpPr>
            <p:spPr>
              <a:xfrm flipH="1" rot="-1799238">
                <a:off x="6523444" y="2184570"/>
                <a:ext cx="404555" cy="13831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7" name="Google Shape;527;p89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8" name="Google Shape;528;p89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89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89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31" name="Google Shape;531;p89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9" name="Google Shape;539;p89"/>
          <p:cNvGrpSpPr/>
          <p:nvPr/>
        </p:nvGrpSpPr>
        <p:grpSpPr>
          <a:xfrm>
            <a:off x="8917756" y="3519936"/>
            <a:ext cx="701026" cy="554266"/>
            <a:chOff x="967154" y="1481462"/>
            <a:chExt cx="5331000" cy="4214950"/>
          </a:xfrm>
        </p:grpSpPr>
        <p:cxnSp>
          <p:nvCxnSpPr>
            <p:cNvPr id="540" name="Google Shape;540;p8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1" name="Google Shape;541;p89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3301093" y="1481462"/>
              <a:ext cx="2669594" cy="4214948"/>
            </a:xfrm>
            <a:custGeom>
              <a:rect b="b" l="l" r="r" t="t"/>
              <a:pathLst>
                <a:path extrusionOk="0" h="4214948" w="2662937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4427765" y="4700955"/>
              <a:ext cx="647700" cy="993600"/>
            </a:xfrm>
            <a:custGeom>
              <a:rect b="b" l="l" r="r" t="t"/>
              <a:pathLst>
                <a:path extrusionOk="0" h="1831521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5" name="Google Shape;545;p89"/>
          <p:cNvCxnSpPr/>
          <p:nvPr/>
        </p:nvCxnSpPr>
        <p:spPr>
          <a:xfrm rot="10800000">
            <a:off x="7333182" y="1988604"/>
            <a:ext cx="0" cy="13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6" name="Google Shape;546;p89"/>
          <p:cNvSpPr/>
          <p:nvPr/>
        </p:nvSpPr>
        <p:spPr>
          <a:xfrm flipH="1">
            <a:off x="2054655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7" name="Google Shape;547;p89"/>
          <p:cNvSpPr/>
          <p:nvPr/>
        </p:nvSpPr>
        <p:spPr>
          <a:xfrm flipH="1">
            <a:off x="449617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8" name="Google Shape;548;p89"/>
          <p:cNvSpPr/>
          <p:nvPr/>
        </p:nvSpPr>
        <p:spPr>
          <a:xfrm flipH="1">
            <a:off x="6314322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89"/>
          <p:cNvSpPr/>
          <p:nvPr/>
        </p:nvSpPr>
        <p:spPr>
          <a:xfrm flipH="1">
            <a:off x="824543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89"/>
          <p:cNvSpPr/>
          <p:nvPr/>
        </p:nvSpPr>
        <p:spPr>
          <a:xfrm flipH="1">
            <a:off x="1011553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3606" y="-43814"/>
            <a:ext cx="12434710" cy="672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0"/>
          <p:cNvSpPr txBox="1"/>
          <p:nvPr/>
        </p:nvSpPr>
        <p:spPr>
          <a:xfrm>
            <a:off x="441585" y="108129"/>
            <a:ext cx="7056300" cy="10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Lifecycle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1"/>
          <p:cNvSpPr txBox="1"/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does DevOps for AI mean?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/>
        </p:nvSpPr>
        <p:spPr>
          <a:xfrm>
            <a:off x="7700646" y="3612048"/>
            <a:ext cx="4297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68" name="Google Shape;568;p92"/>
          <p:cNvSpPr txBox="1"/>
          <p:nvPr/>
        </p:nvSpPr>
        <p:spPr>
          <a:xfrm>
            <a:off x="4092076" y="3560288"/>
            <a:ext cx="363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run metrics, intermediate outputs, output logs and models </a:t>
            </a:r>
            <a:endParaRPr sz="1400"/>
          </a:p>
        </p:txBody>
      </p:sp>
      <p:sp>
        <p:nvSpPr>
          <p:cNvPr id="569" name="Google Shape;569;p92"/>
          <p:cNvSpPr txBox="1"/>
          <p:nvPr>
            <p:ph type="title"/>
          </p:nvPr>
        </p:nvSpPr>
        <p:spPr>
          <a:xfrm>
            <a:off x="434976" y="309027"/>
            <a:ext cx="115635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Produce Repeatable Experiments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4691651" y="2309528"/>
            <a:ext cx="1452623" cy="1116074"/>
            <a:chOff x="1054529" y="1695557"/>
            <a:chExt cx="1860429" cy="1429581"/>
          </a:xfrm>
        </p:grpSpPr>
        <p:sp>
          <p:nvSpPr>
            <p:cNvPr id="571" name="Google Shape;571;p92"/>
            <p:cNvSpPr/>
            <p:nvPr/>
          </p:nvSpPr>
          <p:spPr>
            <a:xfrm>
              <a:off x="1054529" y="2126319"/>
              <a:ext cx="597959" cy="668107"/>
            </a:xfrm>
            <a:custGeom>
              <a:rect b="b" l="l" r="r" t="t"/>
              <a:pathLst>
                <a:path extrusionOk="0" h="275" w="246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72" name="Google Shape;572;p92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73" name="Google Shape;573;p92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fmla="val 28736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4" name="Google Shape;574;p92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75" name="Google Shape;575;p92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76" name="Google Shape;576;p92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77" name="Google Shape;577;p92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8" name="Google Shape;578;p92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79" name="Google Shape;579;p92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80" name="Google Shape;580;p92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81" name="Google Shape;581;p92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82" name="Google Shape;582;p92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83" name="Google Shape;583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84" name="Google Shape;584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85" name="Google Shape;585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86" name="Google Shape;586;p92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87" name="Google Shape;587;p92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88" name="Google Shape;588;p92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89" name="Google Shape;589;p92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90" name="Google Shape;590;p92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rect b="b" l="l" r="r" t="t"/>
                    <a:pathLst>
                      <a:path extrusionOk="0" h="488373" w="509154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6625" lIns="93250" spcFirstLastPara="1" rIns="93250" wrap="square" tIns="4662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91" name="Google Shape;591;p92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rect b="b" l="l" r="r" t="t"/>
                    <a:pathLst>
                      <a:path extrusionOk="0" h="415637" w="540327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6625" lIns="93250" spcFirstLastPara="1" rIns="93250" wrap="square" tIns="4662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92" name="Google Shape;592;p92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146300" lIns="182850" spcFirstLastPara="1" rIns="182850" wrap="square" tIns="1463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93" name="Google Shape;593;p92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94" name="Google Shape;594;p92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fmla="val 0" name="adj"/>
              </a:avLst>
            </a:prstGeom>
            <a:noFill/>
            <a:ln cap="flat" cmpd="sng" w="127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6625" lIns="93250" spcFirstLastPara="1" rIns="9325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5" name="Google Shape;595;p92"/>
            <p:cNvCxnSpPr>
              <a:stCxn id="586" idx="1"/>
              <a:endCxn id="573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fmla="val 661670" name="adj1"/>
              </a:avLst>
            </a:prstGeom>
            <a:noFill/>
            <a:ln cap="flat" cmpd="sng" w="127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96" name="Google Shape;596;p92"/>
          <p:cNvGrpSpPr/>
          <p:nvPr/>
        </p:nvGrpSpPr>
        <p:grpSpPr>
          <a:xfrm>
            <a:off x="8174194" y="2166436"/>
            <a:ext cx="2304000" cy="1296939"/>
            <a:chOff x="1124117" y="4110783"/>
            <a:chExt cx="2615507" cy="1462493"/>
          </a:xfrm>
        </p:grpSpPr>
        <p:grpSp>
          <p:nvGrpSpPr>
            <p:cNvPr id="597" name="Google Shape;597;p92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98" name="Google Shape;598;p92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99" name="Google Shape;599;p92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0" name="Google Shape;600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1" name="Google Shape;601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2" name="Google Shape;602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03" name="Google Shape;603;p92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04" name="Google Shape;604;p92"/>
            <p:cNvSpPr txBox="1"/>
            <p:nvPr/>
          </p:nvSpPr>
          <p:spPr>
            <a:xfrm>
              <a:off x="2691440" y="4235267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605" name="Google Shape;605;p92"/>
            <p:cNvSpPr txBox="1"/>
            <p:nvPr/>
          </p:nvSpPr>
          <p:spPr>
            <a:xfrm>
              <a:off x="2710156" y="4572071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606" name="Google Shape;606;p92"/>
            <p:cNvSpPr txBox="1"/>
            <p:nvPr/>
          </p:nvSpPr>
          <p:spPr>
            <a:xfrm>
              <a:off x="2709697" y="4965295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607" name="Google Shape;607;p92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fmla="val -1251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92"/>
            <p:cNvSpPr txBox="1"/>
            <p:nvPr/>
          </p:nvSpPr>
          <p:spPr>
            <a:xfrm>
              <a:off x="2709697" y="5310522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609" name="Google Shape;609;p92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fmla="val -4653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92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fmla="val 4653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92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fmla="val -267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12" name="Google Shape;612;p92"/>
          <p:cNvSpPr txBox="1"/>
          <p:nvPr/>
        </p:nvSpPr>
        <p:spPr>
          <a:xfrm>
            <a:off x="614251" y="5422100"/>
            <a:ext cx="11384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matter where an experiment happens, track it in the cloud so you can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how a model was created.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2"/>
          <p:cNvSpPr/>
          <p:nvPr/>
        </p:nvSpPr>
        <p:spPr>
          <a:xfrm>
            <a:off x="1409471" y="2011474"/>
            <a:ext cx="1578103" cy="1578103"/>
          </a:xfrm>
          <a:custGeom>
            <a:rect b="b" l="l" r="r" t="t"/>
            <a:pathLst>
              <a:path extrusionOk="0" h="1237728" w="1237728">
                <a:moveTo>
                  <a:pt x="1211184" y="143340"/>
                </a:moveTo>
                <a:lnTo>
                  <a:pt x="1211184" y="94802"/>
                </a:lnTo>
                <a:lnTo>
                  <a:pt x="1162646" y="94802"/>
                </a:lnTo>
                <a:lnTo>
                  <a:pt x="1162646" y="46263"/>
                </a:lnTo>
                <a:lnTo>
                  <a:pt x="1114107" y="46263"/>
                </a:lnTo>
                <a:lnTo>
                  <a:pt x="1114107" y="94802"/>
                </a:lnTo>
                <a:lnTo>
                  <a:pt x="361763" y="94802"/>
                </a:lnTo>
                <a:cubicBezTo>
                  <a:pt x="276820" y="94802"/>
                  <a:pt x="199159" y="128778"/>
                  <a:pt x="138486" y="187024"/>
                </a:cubicBezTo>
                <a:cubicBezTo>
                  <a:pt x="80240" y="247697"/>
                  <a:pt x="46263" y="325359"/>
                  <a:pt x="46263" y="410301"/>
                </a:cubicBezTo>
                <a:cubicBezTo>
                  <a:pt x="46263" y="495243"/>
                  <a:pt x="80240" y="572905"/>
                  <a:pt x="138486" y="633578"/>
                </a:cubicBezTo>
                <a:cubicBezTo>
                  <a:pt x="191878" y="686970"/>
                  <a:pt x="262259" y="718520"/>
                  <a:pt x="337493" y="725800"/>
                </a:cubicBezTo>
                <a:lnTo>
                  <a:pt x="337493" y="774339"/>
                </a:lnTo>
                <a:lnTo>
                  <a:pt x="386032" y="774339"/>
                </a:lnTo>
                <a:lnTo>
                  <a:pt x="386032" y="725800"/>
                </a:lnTo>
                <a:lnTo>
                  <a:pt x="410301" y="725800"/>
                </a:lnTo>
                <a:lnTo>
                  <a:pt x="410301" y="677262"/>
                </a:lnTo>
                <a:lnTo>
                  <a:pt x="386032" y="677262"/>
                </a:lnTo>
                <a:lnTo>
                  <a:pt x="386032" y="580185"/>
                </a:lnTo>
                <a:lnTo>
                  <a:pt x="410301" y="580185"/>
                </a:lnTo>
                <a:lnTo>
                  <a:pt x="410301" y="531647"/>
                </a:lnTo>
                <a:lnTo>
                  <a:pt x="386032" y="531647"/>
                </a:lnTo>
                <a:lnTo>
                  <a:pt x="386032" y="483109"/>
                </a:lnTo>
                <a:lnTo>
                  <a:pt x="337493" y="483109"/>
                </a:lnTo>
                <a:lnTo>
                  <a:pt x="337493" y="529220"/>
                </a:lnTo>
                <a:cubicBezTo>
                  <a:pt x="313224" y="524366"/>
                  <a:pt x="293809" y="512232"/>
                  <a:pt x="276820" y="495243"/>
                </a:cubicBezTo>
                <a:cubicBezTo>
                  <a:pt x="252551" y="473401"/>
                  <a:pt x="240417" y="441851"/>
                  <a:pt x="240417" y="410301"/>
                </a:cubicBezTo>
                <a:cubicBezTo>
                  <a:pt x="240417" y="378751"/>
                  <a:pt x="252551" y="347201"/>
                  <a:pt x="276820" y="325359"/>
                </a:cubicBezTo>
                <a:cubicBezTo>
                  <a:pt x="298663" y="303517"/>
                  <a:pt x="330213" y="288955"/>
                  <a:pt x="361763" y="288955"/>
                </a:cubicBezTo>
                <a:lnTo>
                  <a:pt x="1114107" y="288955"/>
                </a:lnTo>
                <a:lnTo>
                  <a:pt x="1114107" y="337493"/>
                </a:lnTo>
                <a:lnTo>
                  <a:pt x="1162646" y="337493"/>
                </a:lnTo>
                <a:lnTo>
                  <a:pt x="1162646" y="288955"/>
                </a:lnTo>
                <a:lnTo>
                  <a:pt x="1211184" y="288955"/>
                </a:lnTo>
                <a:lnTo>
                  <a:pt x="1211184" y="240417"/>
                </a:lnTo>
                <a:lnTo>
                  <a:pt x="1162646" y="240417"/>
                </a:lnTo>
                <a:lnTo>
                  <a:pt x="1162646" y="143340"/>
                </a:lnTo>
                <a:lnTo>
                  <a:pt x="1211184" y="143340"/>
                </a:lnTo>
                <a:close/>
                <a:moveTo>
                  <a:pt x="1114107" y="240417"/>
                </a:moveTo>
                <a:lnTo>
                  <a:pt x="361763" y="240417"/>
                </a:lnTo>
                <a:cubicBezTo>
                  <a:pt x="315651" y="240417"/>
                  <a:pt x="274394" y="257405"/>
                  <a:pt x="240417" y="291382"/>
                </a:cubicBezTo>
                <a:cubicBezTo>
                  <a:pt x="208867" y="322932"/>
                  <a:pt x="191878" y="366616"/>
                  <a:pt x="191878" y="410301"/>
                </a:cubicBezTo>
                <a:cubicBezTo>
                  <a:pt x="191878" y="453985"/>
                  <a:pt x="208867" y="497670"/>
                  <a:pt x="242844" y="531647"/>
                </a:cubicBezTo>
                <a:cubicBezTo>
                  <a:pt x="269540" y="558343"/>
                  <a:pt x="303517" y="575331"/>
                  <a:pt x="337493" y="580185"/>
                </a:cubicBezTo>
                <a:lnTo>
                  <a:pt x="337493" y="677262"/>
                </a:lnTo>
                <a:cubicBezTo>
                  <a:pt x="274394" y="672408"/>
                  <a:pt x="218574" y="645712"/>
                  <a:pt x="172463" y="599601"/>
                </a:cubicBezTo>
                <a:cubicBezTo>
                  <a:pt x="121498" y="548635"/>
                  <a:pt x="94802" y="480682"/>
                  <a:pt x="94802" y="410301"/>
                </a:cubicBezTo>
                <a:cubicBezTo>
                  <a:pt x="94802" y="339920"/>
                  <a:pt x="121498" y="271967"/>
                  <a:pt x="172463" y="221001"/>
                </a:cubicBezTo>
                <a:cubicBezTo>
                  <a:pt x="223428" y="170036"/>
                  <a:pt x="291382" y="143340"/>
                  <a:pt x="361763" y="143340"/>
                </a:cubicBezTo>
                <a:lnTo>
                  <a:pt x="1114107" y="143340"/>
                </a:lnTo>
                <a:lnTo>
                  <a:pt x="1114107" y="240417"/>
                </a:lnTo>
                <a:close/>
                <a:moveTo>
                  <a:pt x="919954" y="531647"/>
                </a:moveTo>
                <a:lnTo>
                  <a:pt x="919954" y="483109"/>
                </a:lnTo>
                <a:lnTo>
                  <a:pt x="871416" y="483109"/>
                </a:lnTo>
                <a:lnTo>
                  <a:pt x="871416" y="531647"/>
                </a:lnTo>
                <a:lnTo>
                  <a:pt x="847146" y="531647"/>
                </a:lnTo>
                <a:lnTo>
                  <a:pt x="847146" y="580185"/>
                </a:lnTo>
                <a:lnTo>
                  <a:pt x="871416" y="580185"/>
                </a:lnTo>
                <a:lnTo>
                  <a:pt x="871416" y="677262"/>
                </a:lnTo>
                <a:lnTo>
                  <a:pt x="847146" y="677262"/>
                </a:lnTo>
                <a:lnTo>
                  <a:pt x="847146" y="725800"/>
                </a:lnTo>
                <a:lnTo>
                  <a:pt x="871416" y="725800"/>
                </a:lnTo>
                <a:lnTo>
                  <a:pt x="871416" y="774339"/>
                </a:lnTo>
                <a:lnTo>
                  <a:pt x="919954" y="774339"/>
                </a:lnTo>
                <a:lnTo>
                  <a:pt x="919954" y="728227"/>
                </a:lnTo>
                <a:cubicBezTo>
                  <a:pt x="944223" y="733081"/>
                  <a:pt x="963638" y="745216"/>
                  <a:pt x="980627" y="762204"/>
                </a:cubicBezTo>
                <a:cubicBezTo>
                  <a:pt x="1002469" y="784046"/>
                  <a:pt x="1017031" y="815596"/>
                  <a:pt x="1017031" y="847146"/>
                </a:cubicBezTo>
                <a:cubicBezTo>
                  <a:pt x="1017031" y="878696"/>
                  <a:pt x="1004896" y="910246"/>
                  <a:pt x="980627" y="932089"/>
                </a:cubicBezTo>
                <a:cubicBezTo>
                  <a:pt x="958785" y="956358"/>
                  <a:pt x="927235" y="968492"/>
                  <a:pt x="895685" y="968492"/>
                </a:cubicBezTo>
                <a:lnTo>
                  <a:pt x="143340" y="968492"/>
                </a:lnTo>
                <a:lnTo>
                  <a:pt x="143340" y="919954"/>
                </a:lnTo>
                <a:lnTo>
                  <a:pt x="94802" y="919954"/>
                </a:lnTo>
                <a:lnTo>
                  <a:pt x="94802" y="968492"/>
                </a:lnTo>
                <a:lnTo>
                  <a:pt x="46263" y="968492"/>
                </a:lnTo>
                <a:lnTo>
                  <a:pt x="46263" y="1017031"/>
                </a:lnTo>
                <a:lnTo>
                  <a:pt x="94802" y="1017031"/>
                </a:lnTo>
                <a:lnTo>
                  <a:pt x="94802" y="1114107"/>
                </a:lnTo>
                <a:lnTo>
                  <a:pt x="46263" y="1114107"/>
                </a:lnTo>
                <a:lnTo>
                  <a:pt x="46263" y="1162646"/>
                </a:lnTo>
                <a:lnTo>
                  <a:pt x="94802" y="1162646"/>
                </a:lnTo>
                <a:lnTo>
                  <a:pt x="94802" y="1211184"/>
                </a:lnTo>
                <a:lnTo>
                  <a:pt x="143340" y="1211184"/>
                </a:lnTo>
                <a:lnTo>
                  <a:pt x="143340" y="1162646"/>
                </a:lnTo>
                <a:lnTo>
                  <a:pt x="895685" y="1162646"/>
                </a:lnTo>
                <a:cubicBezTo>
                  <a:pt x="980627" y="1162646"/>
                  <a:pt x="1058288" y="1128669"/>
                  <a:pt x="1118961" y="1070423"/>
                </a:cubicBezTo>
                <a:cubicBezTo>
                  <a:pt x="1179634" y="1009750"/>
                  <a:pt x="1211184" y="932089"/>
                  <a:pt x="1211184" y="847146"/>
                </a:cubicBezTo>
                <a:cubicBezTo>
                  <a:pt x="1211184" y="762204"/>
                  <a:pt x="1177207" y="684543"/>
                  <a:pt x="1118961" y="623870"/>
                </a:cubicBezTo>
                <a:cubicBezTo>
                  <a:pt x="1065569" y="570478"/>
                  <a:pt x="995188" y="538928"/>
                  <a:pt x="919954" y="531647"/>
                </a:cubicBezTo>
                <a:close/>
                <a:moveTo>
                  <a:pt x="1084984" y="1036446"/>
                </a:moveTo>
                <a:cubicBezTo>
                  <a:pt x="1034019" y="1087411"/>
                  <a:pt x="966065" y="1114107"/>
                  <a:pt x="895685" y="1114107"/>
                </a:cubicBezTo>
                <a:lnTo>
                  <a:pt x="143340" y="1114107"/>
                </a:lnTo>
                <a:lnTo>
                  <a:pt x="143340" y="1017031"/>
                </a:lnTo>
                <a:lnTo>
                  <a:pt x="895685" y="1017031"/>
                </a:lnTo>
                <a:cubicBezTo>
                  <a:pt x="941796" y="1017031"/>
                  <a:pt x="983054" y="1000042"/>
                  <a:pt x="1014604" y="968492"/>
                </a:cubicBezTo>
                <a:cubicBezTo>
                  <a:pt x="1046154" y="936942"/>
                  <a:pt x="1065569" y="893258"/>
                  <a:pt x="1065569" y="847146"/>
                </a:cubicBezTo>
                <a:cubicBezTo>
                  <a:pt x="1065569" y="801035"/>
                  <a:pt x="1048581" y="759777"/>
                  <a:pt x="1014604" y="725800"/>
                </a:cubicBezTo>
                <a:cubicBezTo>
                  <a:pt x="987908" y="699104"/>
                  <a:pt x="953931" y="682116"/>
                  <a:pt x="919954" y="677262"/>
                </a:cubicBezTo>
                <a:lnTo>
                  <a:pt x="919954" y="580185"/>
                </a:lnTo>
                <a:cubicBezTo>
                  <a:pt x="983054" y="585039"/>
                  <a:pt x="1038873" y="611735"/>
                  <a:pt x="1084984" y="657847"/>
                </a:cubicBezTo>
                <a:cubicBezTo>
                  <a:pt x="1135950" y="708812"/>
                  <a:pt x="1162646" y="774339"/>
                  <a:pt x="1162646" y="847146"/>
                </a:cubicBezTo>
                <a:cubicBezTo>
                  <a:pt x="1162646" y="917527"/>
                  <a:pt x="1135950" y="985481"/>
                  <a:pt x="1084984" y="1036446"/>
                </a:cubicBezTo>
                <a:close/>
                <a:moveTo>
                  <a:pt x="434570" y="628724"/>
                </a:moveTo>
                <a:cubicBezTo>
                  <a:pt x="434570" y="735508"/>
                  <a:pt x="521939" y="822877"/>
                  <a:pt x="628724" y="822877"/>
                </a:cubicBezTo>
                <a:cubicBezTo>
                  <a:pt x="735508" y="822877"/>
                  <a:pt x="822877" y="735508"/>
                  <a:pt x="822877" y="628724"/>
                </a:cubicBezTo>
                <a:cubicBezTo>
                  <a:pt x="822877" y="521939"/>
                  <a:pt x="735508" y="434570"/>
                  <a:pt x="628724" y="434570"/>
                </a:cubicBezTo>
                <a:cubicBezTo>
                  <a:pt x="521939" y="434570"/>
                  <a:pt x="434570" y="521939"/>
                  <a:pt x="434570" y="628724"/>
                </a:cubicBezTo>
                <a:close/>
                <a:moveTo>
                  <a:pt x="628724" y="774339"/>
                </a:moveTo>
                <a:cubicBezTo>
                  <a:pt x="582612" y="774339"/>
                  <a:pt x="543782" y="754923"/>
                  <a:pt x="517085" y="720947"/>
                </a:cubicBezTo>
                <a:lnTo>
                  <a:pt x="582612" y="682116"/>
                </a:lnTo>
                <a:cubicBezTo>
                  <a:pt x="594747" y="691824"/>
                  <a:pt x="611735" y="699104"/>
                  <a:pt x="628724" y="699104"/>
                </a:cubicBezTo>
                <a:cubicBezTo>
                  <a:pt x="645712" y="699104"/>
                  <a:pt x="662701" y="691824"/>
                  <a:pt x="674835" y="682116"/>
                </a:cubicBezTo>
                <a:lnTo>
                  <a:pt x="740362" y="718520"/>
                </a:lnTo>
                <a:cubicBezTo>
                  <a:pt x="713666" y="754923"/>
                  <a:pt x="674835" y="774339"/>
                  <a:pt x="628724" y="774339"/>
                </a:cubicBezTo>
                <a:close/>
                <a:moveTo>
                  <a:pt x="628724" y="604454"/>
                </a:moveTo>
                <a:cubicBezTo>
                  <a:pt x="643285" y="604454"/>
                  <a:pt x="652993" y="614162"/>
                  <a:pt x="652993" y="628724"/>
                </a:cubicBezTo>
                <a:cubicBezTo>
                  <a:pt x="652993" y="643285"/>
                  <a:pt x="643285" y="652993"/>
                  <a:pt x="628724" y="652993"/>
                </a:cubicBezTo>
                <a:cubicBezTo>
                  <a:pt x="614162" y="652993"/>
                  <a:pt x="604454" y="643285"/>
                  <a:pt x="604454" y="628724"/>
                </a:cubicBezTo>
                <a:cubicBezTo>
                  <a:pt x="604454" y="614162"/>
                  <a:pt x="614162" y="604454"/>
                  <a:pt x="628724" y="604454"/>
                </a:cubicBezTo>
                <a:close/>
                <a:moveTo>
                  <a:pt x="774339" y="628724"/>
                </a:moveTo>
                <a:cubicBezTo>
                  <a:pt x="774339" y="645712"/>
                  <a:pt x="771912" y="662701"/>
                  <a:pt x="764631" y="679689"/>
                </a:cubicBezTo>
                <a:lnTo>
                  <a:pt x="699104" y="643285"/>
                </a:lnTo>
                <a:cubicBezTo>
                  <a:pt x="699104" y="638431"/>
                  <a:pt x="701531" y="633578"/>
                  <a:pt x="701531" y="631151"/>
                </a:cubicBezTo>
                <a:cubicBezTo>
                  <a:pt x="701531" y="599601"/>
                  <a:pt x="682116" y="572905"/>
                  <a:pt x="652993" y="563197"/>
                </a:cubicBezTo>
                <a:lnTo>
                  <a:pt x="652993" y="487962"/>
                </a:lnTo>
                <a:cubicBezTo>
                  <a:pt x="720947" y="497670"/>
                  <a:pt x="774339" y="555916"/>
                  <a:pt x="774339" y="628724"/>
                </a:cubicBezTo>
                <a:close/>
                <a:moveTo>
                  <a:pt x="604454" y="485535"/>
                </a:moveTo>
                <a:lnTo>
                  <a:pt x="604454" y="560770"/>
                </a:lnTo>
                <a:cubicBezTo>
                  <a:pt x="575331" y="570478"/>
                  <a:pt x="555916" y="597174"/>
                  <a:pt x="555916" y="628724"/>
                </a:cubicBezTo>
                <a:cubicBezTo>
                  <a:pt x="555916" y="633578"/>
                  <a:pt x="555916" y="638431"/>
                  <a:pt x="558343" y="640858"/>
                </a:cubicBezTo>
                <a:lnTo>
                  <a:pt x="492816" y="677262"/>
                </a:lnTo>
                <a:cubicBezTo>
                  <a:pt x="485535" y="662701"/>
                  <a:pt x="483109" y="645712"/>
                  <a:pt x="483109" y="628724"/>
                </a:cubicBezTo>
                <a:cubicBezTo>
                  <a:pt x="483109" y="555916"/>
                  <a:pt x="536501" y="497670"/>
                  <a:pt x="604454" y="485535"/>
                </a:cubicBezTo>
                <a:close/>
                <a:moveTo>
                  <a:pt x="555916" y="337493"/>
                </a:moveTo>
                <a:lnTo>
                  <a:pt x="555916" y="386032"/>
                </a:lnTo>
                <a:lnTo>
                  <a:pt x="507378" y="386032"/>
                </a:lnTo>
                <a:lnTo>
                  <a:pt x="507378" y="337493"/>
                </a:lnTo>
                <a:lnTo>
                  <a:pt x="555916" y="337493"/>
                </a:lnTo>
                <a:close/>
                <a:moveTo>
                  <a:pt x="652993" y="386032"/>
                </a:moveTo>
                <a:lnTo>
                  <a:pt x="604454" y="386032"/>
                </a:lnTo>
                <a:lnTo>
                  <a:pt x="604454" y="337493"/>
                </a:lnTo>
                <a:lnTo>
                  <a:pt x="652993" y="337493"/>
                </a:lnTo>
                <a:lnTo>
                  <a:pt x="652993" y="386032"/>
                </a:lnTo>
                <a:close/>
                <a:moveTo>
                  <a:pt x="750070" y="337493"/>
                </a:moveTo>
                <a:lnTo>
                  <a:pt x="750070" y="386032"/>
                </a:lnTo>
                <a:lnTo>
                  <a:pt x="701531" y="386032"/>
                </a:lnTo>
                <a:lnTo>
                  <a:pt x="701531" y="337493"/>
                </a:lnTo>
                <a:lnTo>
                  <a:pt x="750070" y="337493"/>
                </a:lnTo>
                <a:close/>
                <a:moveTo>
                  <a:pt x="507378" y="919954"/>
                </a:moveTo>
                <a:lnTo>
                  <a:pt x="507378" y="871416"/>
                </a:lnTo>
                <a:lnTo>
                  <a:pt x="555916" y="871416"/>
                </a:lnTo>
                <a:lnTo>
                  <a:pt x="555916" y="919954"/>
                </a:lnTo>
                <a:lnTo>
                  <a:pt x="507378" y="919954"/>
                </a:lnTo>
                <a:close/>
                <a:moveTo>
                  <a:pt x="604454" y="871416"/>
                </a:moveTo>
                <a:lnTo>
                  <a:pt x="652993" y="871416"/>
                </a:lnTo>
                <a:lnTo>
                  <a:pt x="652993" y="919954"/>
                </a:lnTo>
                <a:lnTo>
                  <a:pt x="604454" y="919954"/>
                </a:lnTo>
                <a:lnTo>
                  <a:pt x="604454" y="871416"/>
                </a:lnTo>
                <a:close/>
                <a:moveTo>
                  <a:pt x="701531" y="919954"/>
                </a:moveTo>
                <a:lnTo>
                  <a:pt x="701531" y="871416"/>
                </a:lnTo>
                <a:lnTo>
                  <a:pt x="750070" y="871416"/>
                </a:lnTo>
                <a:lnTo>
                  <a:pt x="750070" y="919954"/>
                </a:lnTo>
                <a:lnTo>
                  <a:pt x="701531" y="919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4" name="Google Shape;614;p92"/>
          <p:cNvSpPr txBox="1"/>
          <p:nvPr/>
        </p:nvSpPr>
        <p:spPr>
          <a:xfrm>
            <a:off x="894439" y="3582656"/>
            <a:ext cx="2572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well-defined pipelines to capture the E2E model training process</a:t>
            </a:r>
            <a:endParaRPr sz="140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3"/>
          <p:cNvSpPr txBox="1"/>
          <p:nvPr/>
        </p:nvSpPr>
        <p:spPr>
          <a:xfrm>
            <a:off x="190868" y="1487960"/>
            <a:ext cx="60726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&amp; metadata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a centralized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  <a:p>
            <a:pPr indent="-355600" lvl="0" marL="355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containers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capture runtime dependencies for inference</a:t>
            </a:r>
            <a:endParaRPr sz="1400"/>
          </a:p>
          <a:p>
            <a:pPr indent="-355600" lvl="0" marL="355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an orchestrator like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Kubernetes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provide scalable inference your real time services (scale / load balancing)</a:t>
            </a:r>
            <a:endParaRPr sz="1400"/>
          </a:p>
          <a:p>
            <a:pPr indent="-355600" lvl="0" marL="355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health, performance, inputs / outputs</a:t>
            </a:r>
            <a:endParaRPr sz="1400"/>
          </a:p>
          <a:p>
            <a:pPr indent="-355600" lvl="0" marL="355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Encapsulate each step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lifecycle to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CI/CD and DevOps</a:t>
            </a:r>
            <a:endParaRPr sz="1400"/>
          </a:p>
          <a:p>
            <a:pPr indent="-355600" lvl="0" marL="355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Automatically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models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take advantage of hardware acceleration</a:t>
            </a:r>
            <a:endParaRPr sz="1400"/>
          </a:p>
        </p:txBody>
      </p:sp>
      <p:sp>
        <p:nvSpPr>
          <p:cNvPr id="621" name="Google Shape;621;p93"/>
          <p:cNvSpPr txBox="1"/>
          <p:nvPr/>
        </p:nvSpPr>
        <p:spPr>
          <a:xfrm>
            <a:off x="510736" y="308345"/>
            <a:ext cx="112377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Model Lifecycle</a:t>
            </a:r>
            <a:endParaRPr i="0" sz="5400" u="none" cap="none" strike="noStrik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99" y="1472820"/>
            <a:ext cx="5420253" cy="4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Key Goals of DevOps for AI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4"/>
          <p:cNvSpPr txBox="1"/>
          <p:nvPr>
            <p:ph idx="1" type="body"/>
          </p:nvPr>
        </p:nvSpPr>
        <p:spPr>
          <a:xfrm>
            <a:off x="598627" y="1787199"/>
            <a:ext cx="112392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1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Repeatability of model creation &amp; behavior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Evaluation of model predictions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Managing different model versions and files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Operationalization of the model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Monitoring of training and scoring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77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7"/>
          <p:cNvSpPr txBox="1"/>
          <p:nvPr/>
        </p:nvSpPr>
        <p:spPr>
          <a:xfrm>
            <a:off x="441653" y="1338488"/>
            <a:ext cx="101524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Introduction to Devops</a:t>
            </a:r>
            <a:endParaRPr sz="3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Model Lifecycle Mangement</a:t>
            </a:r>
            <a:endParaRPr sz="3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3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for AI</a:t>
            </a:r>
            <a:endParaRPr sz="3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Creating </a:t>
            </a:r>
            <a:r>
              <a:rPr lang="en-US" sz="3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Cl/CD</a:t>
            </a: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Pipeline with Azure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Customizing Cl/CD Pipeline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634" name="Google Shape;63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48"/>
            <a:ext cx="12434714" cy="65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6"/>
          <p:cNvSpPr txBox="1"/>
          <p:nvPr>
            <p:ph type="title"/>
          </p:nvPr>
        </p:nvSpPr>
        <p:spPr>
          <a:xfrm>
            <a:off x="261286" y="273324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1 – Infuse AI into App</a:t>
            </a:r>
            <a:endParaRPr/>
          </a:p>
        </p:txBody>
      </p:sp>
      <p:pic>
        <p:nvPicPr>
          <p:cNvPr id="640" name="Google Shape;640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150" y="1065015"/>
            <a:ext cx="10309800" cy="5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7"/>
          <p:cNvSpPr txBox="1"/>
          <p:nvPr>
            <p:ph type="title"/>
          </p:nvPr>
        </p:nvSpPr>
        <p:spPr>
          <a:xfrm>
            <a:off x="297333" y="286840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2 – Automate Model Training</a:t>
            </a:r>
            <a:endParaRPr/>
          </a:p>
        </p:txBody>
      </p:sp>
      <p:pic>
        <p:nvPicPr>
          <p:cNvPr id="646" name="Google Shape;64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40" y="993003"/>
            <a:ext cx="10647408" cy="582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>
            <p:ph type="title"/>
          </p:nvPr>
        </p:nvSpPr>
        <p:spPr>
          <a:xfrm>
            <a:off x="351405" y="327388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3 – Store, Version and Validate Models</a:t>
            </a:r>
            <a:endParaRPr/>
          </a:p>
        </p:txBody>
      </p:sp>
      <p:pic>
        <p:nvPicPr>
          <p:cNvPr id="652" name="Google Shape;652;p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04" y="911133"/>
            <a:ext cx="10206300" cy="5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"/>
          <p:cNvSpPr txBox="1"/>
          <p:nvPr>
            <p:ph type="title"/>
          </p:nvPr>
        </p:nvSpPr>
        <p:spPr>
          <a:xfrm>
            <a:off x="279310" y="300356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4 – Automate Model Release</a:t>
            </a:r>
            <a:endParaRPr/>
          </a:p>
        </p:txBody>
      </p:sp>
      <p:pic>
        <p:nvPicPr>
          <p:cNvPr id="659" name="Google Shape;659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00" y="947768"/>
            <a:ext cx="10192500" cy="5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66" y="3221525"/>
            <a:ext cx="1864459" cy="8800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666" name="Google Shape;66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8663" y="1719448"/>
            <a:ext cx="552868" cy="5528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667" name="Google Shape;66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954" y="4648099"/>
            <a:ext cx="795822" cy="7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8572" y="1005231"/>
            <a:ext cx="828921" cy="82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100"/>
          <p:cNvCxnSpPr>
            <a:stCxn id="666" idx="3"/>
            <a:endCxn id="670" idx="1"/>
          </p:cNvCxnSpPr>
          <p:nvPr/>
        </p:nvCxnSpPr>
        <p:spPr>
          <a:xfrm flipH="1" rot="10800000">
            <a:off x="2761530" y="1995581"/>
            <a:ext cx="831000" cy="3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1" name="Google Shape;671;p100"/>
          <p:cNvSpPr txBox="1"/>
          <p:nvPr/>
        </p:nvSpPr>
        <p:spPr>
          <a:xfrm>
            <a:off x="95472" y="2186362"/>
            <a:ext cx="13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 </a:t>
            </a:r>
            <a:endParaRPr sz="1400"/>
          </a:p>
        </p:txBody>
      </p:sp>
      <p:sp>
        <p:nvSpPr>
          <p:cNvPr id="672" name="Google Shape;672;p100"/>
          <p:cNvSpPr txBox="1"/>
          <p:nvPr/>
        </p:nvSpPr>
        <p:spPr>
          <a:xfrm>
            <a:off x="8073582" y="1961623"/>
            <a:ext cx="2033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 Services</a:t>
            </a:r>
            <a:endParaRPr sz="1400"/>
          </a:p>
        </p:txBody>
      </p:sp>
      <p:pic>
        <p:nvPicPr>
          <p:cNvPr id="673" name="Google Shape;673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2401" y="1079618"/>
            <a:ext cx="689922" cy="6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994" y="1377628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675" name="Google Shape;675;p100"/>
          <p:cNvSpPr txBox="1"/>
          <p:nvPr/>
        </p:nvSpPr>
        <p:spPr>
          <a:xfrm>
            <a:off x="2253649" y="2253795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sz="1400"/>
          </a:p>
        </p:txBody>
      </p:sp>
      <p:pic>
        <p:nvPicPr>
          <p:cNvPr id="676" name="Google Shape;676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5087" y="4618044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677" name="Google Shape;677;p100"/>
          <p:cNvSpPr txBox="1"/>
          <p:nvPr/>
        </p:nvSpPr>
        <p:spPr>
          <a:xfrm>
            <a:off x="236619" y="5507997"/>
            <a:ext cx="1202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Scientist</a:t>
            </a:r>
            <a:endParaRPr sz="1400"/>
          </a:p>
        </p:txBody>
      </p:sp>
      <p:cxnSp>
        <p:nvCxnSpPr>
          <p:cNvPr id="678" name="Google Shape;678;p100"/>
          <p:cNvCxnSpPr/>
          <p:nvPr/>
        </p:nvCxnSpPr>
        <p:spPr>
          <a:xfrm flipH="1" rot="10800000">
            <a:off x="1173038" y="5223380"/>
            <a:ext cx="876000" cy="93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9" name="Google Shape;679;p100"/>
          <p:cNvCxnSpPr/>
          <p:nvPr/>
        </p:nvCxnSpPr>
        <p:spPr>
          <a:xfrm flipH="1" rot="10800000">
            <a:off x="1168290" y="1849603"/>
            <a:ext cx="876000" cy="111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80" name="Google Shape;680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87348" y="1919284"/>
            <a:ext cx="980380" cy="6500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681" name="Google Shape;681;p100"/>
          <p:cNvSpPr txBox="1"/>
          <p:nvPr/>
        </p:nvSpPr>
        <p:spPr>
          <a:xfrm>
            <a:off x="10574959" y="5191088"/>
            <a:ext cx="1550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 { "cat":      0.99218,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    "feline": 0.81242 }]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2" name="Google Shape;682;p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09858" y="2478917"/>
            <a:ext cx="814148" cy="8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75832" y="1872808"/>
            <a:ext cx="1376259" cy="12991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684" name="Google Shape;684;p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39538" y="952190"/>
            <a:ext cx="695302" cy="7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98023" y="5501917"/>
            <a:ext cx="602306" cy="582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100"/>
          <p:cNvCxnSpPr/>
          <p:nvPr/>
        </p:nvCxnSpPr>
        <p:spPr>
          <a:xfrm flipH="1" rot="10800000">
            <a:off x="334584" y="3356316"/>
            <a:ext cx="3366900" cy="3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687" name="Google Shape;68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350" y="4836815"/>
            <a:ext cx="552868" cy="552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e/e0/Git-logo.svg/300px-Git-logo.svg.png" id="670" name="Google Shape;670;p100"/>
          <p:cNvPicPr preferRelativeResize="0"/>
          <p:nvPr/>
        </p:nvPicPr>
        <p:blipFill rotWithShape="1">
          <a:blip r:embed="rId15">
            <a:alphaModFix/>
          </a:blip>
          <a:srcRect b="0" l="0" r="56343" t="0"/>
          <a:stretch/>
        </p:blipFill>
        <p:spPr>
          <a:xfrm>
            <a:off x="3592549" y="1670102"/>
            <a:ext cx="682325" cy="6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00"/>
          <p:cNvSpPr txBox="1"/>
          <p:nvPr/>
        </p:nvSpPr>
        <p:spPr>
          <a:xfrm>
            <a:off x="2665328" y="6197029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sz="1400"/>
          </a:p>
        </p:txBody>
      </p:sp>
      <p:sp>
        <p:nvSpPr>
          <p:cNvPr id="689" name="Google Shape;689;p100"/>
          <p:cNvSpPr txBox="1"/>
          <p:nvPr/>
        </p:nvSpPr>
        <p:spPr>
          <a:xfrm>
            <a:off x="8179575" y="3314444"/>
            <a:ext cx="208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Apps</a:t>
            </a:r>
            <a:endParaRPr sz="1400"/>
          </a:p>
        </p:txBody>
      </p:sp>
      <p:sp>
        <p:nvSpPr>
          <p:cNvPr id="690" name="Google Shape;690;p100"/>
          <p:cNvSpPr txBox="1"/>
          <p:nvPr/>
        </p:nvSpPr>
        <p:spPr>
          <a:xfrm>
            <a:off x="8154507" y="4638884"/>
            <a:ext cx="2051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Edge Devices</a:t>
            </a:r>
            <a:endParaRPr sz="1400"/>
          </a:p>
        </p:txBody>
      </p:sp>
      <p:cxnSp>
        <p:nvCxnSpPr>
          <p:cNvPr id="691" name="Google Shape;691;p100"/>
          <p:cNvCxnSpPr/>
          <p:nvPr/>
        </p:nvCxnSpPr>
        <p:spPr>
          <a:xfrm flipH="1">
            <a:off x="10347966" y="1010675"/>
            <a:ext cx="7800" cy="5734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92" name="Google Shape;692;p100"/>
          <p:cNvCxnSpPr>
            <a:stCxn id="680" idx="2"/>
            <a:endCxn id="693" idx="0"/>
          </p:cNvCxnSpPr>
          <p:nvPr/>
        </p:nvCxnSpPr>
        <p:spPr>
          <a:xfrm flipH="1">
            <a:off x="11371538" y="2569319"/>
            <a:ext cx="6000" cy="773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100"/>
          <p:cNvCxnSpPr>
            <a:stCxn id="693" idx="2"/>
            <a:endCxn id="681" idx="0"/>
          </p:cNvCxnSpPr>
          <p:nvPr/>
        </p:nvCxnSpPr>
        <p:spPr>
          <a:xfrm flipH="1">
            <a:off x="11350283" y="4325849"/>
            <a:ext cx="21300" cy="865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100"/>
          <p:cNvCxnSpPr>
            <a:stCxn id="693" idx="1"/>
            <a:endCxn id="673" idx="3"/>
          </p:cNvCxnSpPr>
          <p:nvPr/>
        </p:nvCxnSpPr>
        <p:spPr>
          <a:xfrm rot="10800000">
            <a:off x="10202249" y="1424534"/>
            <a:ext cx="549900" cy="2409600"/>
          </a:xfrm>
          <a:prstGeom prst="bentConnector3">
            <a:avLst>
              <a:gd fmla="val 53547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100"/>
          <p:cNvCxnSpPr>
            <a:stCxn id="693" idx="1"/>
            <a:endCxn id="682" idx="3"/>
          </p:cNvCxnSpPr>
          <p:nvPr/>
        </p:nvCxnSpPr>
        <p:spPr>
          <a:xfrm rot="10800000">
            <a:off x="10123949" y="2886134"/>
            <a:ext cx="628200" cy="948000"/>
          </a:xfrm>
          <a:prstGeom prst="bentConnector3">
            <a:avLst>
              <a:gd fmla="val 45246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100"/>
          <p:cNvCxnSpPr>
            <a:stCxn id="693" idx="1"/>
            <a:endCxn id="698" idx="3"/>
          </p:cNvCxnSpPr>
          <p:nvPr/>
        </p:nvCxnSpPr>
        <p:spPr>
          <a:xfrm flipH="1">
            <a:off x="10110749" y="3834134"/>
            <a:ext cx="641400" cy="381300"/>
          </a:xfrm>
          <a:prstGeom prst="bentConnector3">
            <a:avLst>
              <a:gd fmla="val 4441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ee the source image" id="698" name="Google Shape;698;p100"/>
          <p:cNvPicPr preferRelativeResize="0"/>
          <p:nvPr/>
        </p:nvPicPr>
        <p:blipFill rotWithShape="1">
          <a:blip r:embed="rId16">
            <a:alphaModFix/>
          </a:blip>
          <a:srcRect b="0" l="23577" r="23524" t="0"/>
          <a:stretch/>
        </p:blipFill>
        <p:spPr>
          <a:xfrm>
            <a:off x="9549238" y="3817609"/>
            <a:ext cx="561398" cy="795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100"/>
          <p:cNvCxnSpPr>
            <a:stCxn id="683" idx="3"/>
            <a:endCxn id="668" idx="1"/>
          </p:cNvCxnSpPr>
          <p:nvPr/>
        </p:nvCxnSpPr>
        <p:spPr>
          <a:xfrm flipH="1" rot="10800000">
            <a:off x="7652091" y="1419577"/>
            <a:ext cx="876600" cy="1102800"/>
          </a:xfrm>
          <a:prstGeom prst="bentConnector3">
            <a:avLst>
              <a:gd fmla="val 5886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0" name="Google Shape;700;p100"/>
          <p:cNvSpPr txBox="1"/>
          <p:nvPr/>
        </p:nvSpPr>
        <p:spPr>
          <a:xfrm>
            <a:off x="3560534" y="4122752"/>
            <a:ext cx="1957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Store</a:t>
            </a:r>
            <a:endParaRPr sz="1400"/>
          </a:p>
        </p:txBody>
      </p:sp>
      <p:pic>
        <p:nvPicPr>
          <p:cNvPr id="701" name="Google Shape;701;p1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82857" y="3825641"/>
            <a:ext cx="747957" cy="768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100"/>
          <p:cNvCxnSpPr>
            <a:stCxn id="683" idx="3"/>
            <a:endCxn id="701" idx="1"/>
          </p:cNvCxnSpPr>
          <p:nvPr/>
        </p:nvCxnSpPr>
        <p:spPr>
          <a:xfrm>
            <a:off x="7652091" y="2522377"/>
            <a:ext cx="1030800" cy="16875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100"/>
          <p:cNvCxnSpPr>
            <a:stCxn id="670" idx="3"/>
            <a:endCxn id="683" idx="1"/>
          </p:cNvCxnSpPr>
          <p:nvPr/>
        </p:nvCxnSpPr>
        <p:spPr>
          <a:xfrm>
            <a:off x="4274874" y="1995666"/>
            <a:ext cx="2001000" cy="5268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100"/>
          <p:cNvCxnSpPr>
            <a:stCxn id="687" idx="3"/>
            <a:endCxn id="700" idx="2"/>
          </p:cNvCxnSpPr>
          <p:nvPr/>
        </p:nvCxnSpPr>
        <p:spPr>
          <a:xfrm flipH="1" rot="10800000">
            <a:off x="3448218" y="4436449"/>
            <a:ext cx="1091100" cy="6768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p100"/>
          <p:cNvCxnSpPr>
            <a:stCxn id="701" idx="3"/>
            <a:endCxn id="698" idx="1"/>
          </p:cNvCxnSpPr>
          <p:nvPr/>
        </p:nvCxnSpPr>
        <p:spPr>
          <a:xfrm>
            <a:off x="9430814" y="4209806"/>
            <a:ext cx="118500" cy="5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6" name="Google Shape;706;p100"/>
          <p:cNvCxnSpPr>
            <a:stCxn id="668" idx="3"/>
            <a:endCxn id="673" idx="1"/>
          </p:cNvCxnSpPr>
          <p:nvPr/>
        </p:nvCxnSpPr>
        <p:spPr>
          <a:xfrm>
            <a:off x="9357493" y="1419691"/>
            <a:ext cx="154800" cy="48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93" name="Google Shape;693;p10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52149" y="3342419"/>
            <a:ext cx="1238868" cy="9834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cxnSp>
        <p:nvCxnSpPr>
          <p:cNvPr id="707" name="Google Shape;707;p100"/>
          <p:cNvCxnSpPr>
            <a:stCxn id="693" idx="3"/>
            <a:endCxn id="708" idx="3"/>
          </p:cNvCxnSpPr>
          <p:nvPr/>
        </p:nvCxnSpPr>
        <p:spPr>
          <a:xfrm flipH="1">
            <a:off x="8064017" y="3834134"/>
            <a:ext cx="3927000" cy="2288400"/>
          </a:xfrm>
          <a:prstGeom prst="bentConnector3">
            <a:avLst>
              <a:gd fmla="val -5938" name="adj1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9" name="Google Shape;709;p100"/>
          <p:cNvCxnSpPr>
            <a:stCxn id="708" idx="1"/>
            <a:endCxn id="710" idx="2"/>
          </p:cNvCxnSpPr>
          <p:nvPr/>
        </p:nvCxnSpPr>
        <p:spPr>
          <a:xfrm rot="10800000">
            <a:off x="4475461" y="5303763"/>
            <a:ext cx="637200" cy="818700"/>
          </a:xfrm>
          <a:prstGeom prst="bentConnector2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1" name="Google Shape;711;p100"/>
          <p:cNvCxnSpPr>
            <a:stCxn id="665" idx="0"/>
            <a:endCxn id="671" idx="2"/>
          </p:cNvCxnSpPr>
          <p:nvPr/>
        </p:nvCxnSpPr>
        <p:spPr>
          <a:xfrm flipH="1" rot="5400000">
            <a:off x="2300595" y="963425"/>
            <a:ext cx="721500" cy="37947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2" name="Google Shape;712;p100"/>
          <p:cNvSpPr txBox="1"/>
          <p:nvPr/>
        </p:nvSpPr>
        <p:spPr>
          <a:xfrm>
            <a:off x="1419524" y="2725330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Consume Model</a:t>
            </a:r>
            <a:endParaRPr sz="1400"/>
          </a:p>
        </p:txBody>
      </p:sp>
      <p:sp>
        <p:nvSpPr>
          <p:cNvPr id="713" name="Google Shape;713;p100"/>
          <p:cNvSpPr txBox="1"/>
          <p:nvPr/>
        </p:nvSpPr>
        <p:spPr>
          <a:xfrm>
            <a:off x="12737390" y="1297163"/>
            <a:ext cx="1607700" cy="676500"/>
          </a:xfrm>
          <a:prstGeom prst="rect">
            <a:avLst/>
          </a:prstGeom>
          <a:solidFill>
            <a:schemeClr val="dk1"/>
          </a:solidFill>
          <a:ln cap="flat" cmpd="sng" w="107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CNTK/TF/SCIKIT</a:t>
            </a:r>
            <a:endParaRPr sz="1100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KERAS/ …</a:t>
            </a:r>
            <a:endParaRPr sz="1400"/>
          </a:p>
        </p:txBody>
      </p:sp>
      <p:pic>
        <p:nvPicPr>
          <p:cNvPr id="714" name="Google Shape;714;p100"/>
          <p:cNvPicPr preferRelativeResize="0"/>
          <p:nvPr/>
        </p:nvPicPr>
        <p:blipFill rotWithShape="1">
          <a:blip r:embed="rId19">
            <a:alphaModFix/>
          </a:blip>
          <a:srcRect b="6780" l="0" r="0" t="4235"/>
          <a:stretch/>
        </p:blipFill>
        <p:spPr>
          <a:xfrm>
            <a:off x="12691580" y="1292676"/>
            <a:ext cx="1686891" cy="67646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</p:pic>
      <p:cxnSp>
        <p:nvCxnSpPr>
          <p:cNvPr id="715" name="Google Shape;715;p100"/>
          <p:cNvCxnSpPr>
            <a:stCxn id="683" idx="3"/>
            <a:endCxn id="682" idx="1"/>
          </p:cNvCxnSpPr>
          <p:nvPr/>
        </p:nvCxnSpPr>
        <p:spPr>
          <a:xfrm>
            <a:off x="7652091" y="2522377"/>
            <a:ext cx="1657800" cy="363600"/>
          </a:xfrm>
          <a:prstGeom prst="bentConnector3">
            <a:avLst>
              <a:gd fmla="val 30880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p100"/>
          <p:cNvCxnSpPr>
            <a:stCxn id="665" idx="3"/>
            <a:endCxn id="683" idx="2"/>
          </p:cNvCxnSpPr>
          <p:nvPr/>
        </p:nvCxnSpPr>
        <p:spPr>
          <a:xfrm flipH="1" rot="10800000">
            <a:off x="5490925" y="3171971"/>
            <a:ext cx="1473000" cy="4896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7" name="Google Shape;717;p100"/>
          <p:cNvSpPr txBox="1"/>
          <p:nvPr/>
        </p:nvSpPr>
        <p:spPr>
          <a:xfrm>
            <a:off x="6237346" y="2300456"/>
            <a:ext cx="1280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DevOps Pipeline</a:t>
            </a:r>
            <a:endParaRPr sz="1400"/>
          </a:p>
        </p:txBody>
      </p:sp>
      <p:cxnSp>
        <p:nvCxnSpPr>
          <p:cNvPr id="718" name="Google Shape;718;p100"/>
          <p:cNvCxnSpPr>
            <a:stCxn id="665" idx="1"/>
            <a:endCxn id="676" idx="0"/>
          </p:cNvCxnSpPr>
          <p:nvPr/>
        </p:nvCxnSpPr>
        <p:spPr>
          <a:xfrm flipH="1">
            <a:off x="742866" y="3661571"/>
            <a:ext cx="2883600" cy="9564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9" name="Google Shape;719;p100"/>
          <p:cNvSpPr txBox="1"/>
          <p:nvPr/>
        </p:nvSpPr>
        <p:spPr>
          <a:xfrm>
            <a:off x="1257363" y="3508372"/>
            <a:ext cx="17868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Customize Model</a:t>
            </a:r>
            <a:endParaRPr sz="1400"/>
          </a:p>
        </p:txBody>
      </p:sp>
      <p:sp>
        <p:nvSpPr>
          <p:cNvPr id="720" name="Google Shape;720;p100"/>
          <p:cNvSpPr txBox="1"/>
          <p:nvPr/>
        </p:nvSpPr>
        <p:spPr>
          <a:xfrm>
            <a:off x="5888261" y="3416759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Model</a:t>
            </a:r>
            <a:endParaRPr sz="1400"/>
          </a:p>
        </p:txBody>
      </p:sp>
      <p:sp>
        <p:nvSpPr>
          <p:cNvPr id="721" name="Google Shape;721;p100"/>
          <p:cNvSpPr txBox="1"/>
          <p:nvPr/>
        </p:nvSpPr>
        <p:spPr>
          <a:xfrm>
            <a:off x="10786520" y="4444278"/>
            <a:ext cx="10833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</a:t>
            </a:r>
            <a:endParaRPr sz="1400"/>
          </a:p>
        </p:txBody>
      </p:sp>
      <p:sp>
        <p:nvSpPr>
          <p:cNvPr id="722" name="Google Shape;722;p100"/>
          <p:cNvSpPr txBox="1"/>
          <p:nvPr/>
        </p:nvSpPr>
        <p:spPr>
          <a:xfrm rot="5400000">
            <a:off x="7205141" y="2435413"/>
            <a:ext cx="19605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Validate &amp; Flight </a:t>
            </a:r>
            <a:r>
              <a:rPr b="1"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Model + App</a:t>
            </a:r>
            <a:endParaRPr sz="1400"/>
          </a:p>
        </p:txBody>
      </p:sp>
      <p:sp>
        <p:nvSpPr>
          <p:cNvPr id="723" name="Google Shape;723;p100"/>
          <p:cNvSpPr txBox="1"/>
          <p:nvPr/>
        </p:nvSpPr>
        <p:spPr>
          <a:xfrm>
            <a:off x="2751299" y="944903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 Application</a:t>
            </a:r>
            <a:endParaRPr sz="1400"/>
          </a:p>
        </p:txBody>
      </p:sp>
      <p:sp>
        <p:nvSpPr>
          <p:cNvPr id="710" name="Google Shape;710;p100"/>
          <p:cNvSpPr txBox="1"/>
          <p:nvPr/>
        </p:nvSpPr>
        <p:spPr>
          <a:xfrm>
            <a:off x="3701328" y="4842728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Publish Model</a:t>
            </a:r>
            <a:endParaRPr sz="1400"/>
          </a:p>
        </p:txBody>
      </p:sp>
      <p:sp>
        <p:nvSpPr>
          <p:cNvPr id="724" name="Google Shape;724;p100"/>
          <p:cNvSpPr txBox="1"/>
          <p:nvPr/>
        </p:nvSpPr>
        <p:spPr>
          <a:xfrm>
            <a:off x="10448502" y="5879826"/>
            <a:ext cx="15480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Collect Feedback</a:t>
            </a:r>
            <a:endParaRPr sz="1400"/>
          </a:p>
        </p:txBody>
      </p:sp>
      <p:sp>
        <p:nvSpPr>
          <p:cNvPr id="725" name="Google Shape;725;p100"/>
          <p:cNvSpPr txBox="1"/>
          <p:nvPr/>
        </p:nvSpPr>
        <p:spPr>
          <a:xfrm>
            <a:off x="4539348" y="1763411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Application</a:t>
            </a:r>
            <a:endParaRPr sz="1400"/>
          </a:p>
        </p:txBody>
      </p:sp>
      <p:pic>
        <p:nvPicPr>
          <p:cNvPr id="726" name="Google Shape;726;p10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956923" y="2356219"/>
            <a:ext cx="1292517" cy="96574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00"/>
          <p:cNvSpPr/>
          <p:nvPr/>
        </p:nvSpPr>
        <p:spPr>
          <a:xfrm>
            <a:off x="8924817" y="5840598"/>
            <a:ext cx="1128600" cy="671400"/>
          </a:xfrm>
          <a:prstGeom prst="can">
            <a:avLst>
              <a:gd fmla="val 13409" name="adj"/>
            </a:avLst>
          </a:prstGeom>
          <a:solidFill>
            <a:schemeClr val="accent1"/>
          </a:solidFill>
          <a:ln cap="flat" cmpd="sng" w="10775">
            <a:solidFill>
              <a:srgbClr val="0057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</a:t>
            </a:r>
            <a:endParaRPr sz="1400"/>
          </a:p>
        </p:txBody>
      </p:sp>
      <p:cxnSp>
        <p:nvCxnSpPr>
          <p:cNvPr id="728" name="Google Shape;728;p100"/>
          <p:cNvCxnSpPr/>
          <p:nvPr/>
        </p:nvCxnSpPr>
        <p:spPr>
          <a:xfrm>
            <a:off x="7711157" y="1005231"/>
            <a:ext cx="0" cy="57738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08" name="Google Shape;708;p100"/>
          <p:cNvSpPr txBox="1"/>
          <p:nvPr/>
        </p:nvSpPr>
        <p:spPr>
          <a:xfrm>
            <a:off x="5112661" y="5884713"/>
            <a:ext cx="29514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Retrain Model</a:t>
            </a:r>
            <a:endParaRPr sz="1400"/>
          </a:p>
        </p:txBody>
      </p:sp>
      <p:sp>
        <p:nvSpPr>
          <p:cNvPr id="729" name="Google Shape;729;p100"/>
          <p:cNvSpPr txBox="1"/>
          <p:nvPr/>
        </p:nvSpPr>
        <p:spPr>
          <a:xfrm>
            <a:off x="345087" y="460208"/>
            <a:ext cx="118878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49200" spcFirstLastPara="1" rIns="149200" wrap="square" tIns="93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b="0" lang="en-US" sz="2400" u="non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DEVELOPERS AND DATA SCIENTISTS TOGETHER</a:t>
            </a:r>
            <a:endParaRPr b="0" sz="2400" u="non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1"/>
          <p:cNvSpPr txBox="1"/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Azure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10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Pipelines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2"/>
          <p:cNvSpPr txBox="1"/>
          <p:nvPr/>
        </p:nvSpPr>
        <p:spPr>
          <a:xfrm>
            <a:off x="575427" y="1276220"/>
            <a:ext cx="11217180" cy="241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cloud service that you can use to automatically build and test your code project and make it available to other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Combines CI/CD to constantly and consistently test, and build your code in order to ship it to any target</a:t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10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Use Azure Pipelines with YAML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pelines YAML intro image " id="757" name="Google Shape;75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17" y="1728140"/>
            <a:ext cx="11620936" cy="218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10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4"/>
          <p:cNvSpPr txBox="1"/>
          <p:nvPr/>
        </p:nvSpPr>
        <p:spPr>
          <a:xfrm>
            <a:off x="575427" y="1276220"/>
            <a:ext cx="11818854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build represents one execution of a pipeline. It collects the logs associated with running the steps and the results of running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vs Release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“build” is given by dev team to the test team. A “release” is formal release of the product to its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0" marL="5212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trigger is something that's set up to tell the pipeline when to run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30379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collection of shared build and release assets for a project. Assets defined in a library can be used in multiple build and release pipelines of the project</a:t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0" name="Google Shape;77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958" y="16876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8"/>
          <p:cNvSpPr txBox="1"/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is DevOps?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10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05"/>
          <p:cNvSpPr txBox="1"/>
          <p:nvPr/>
        </p:nvSpPr>
        <p:spPr>
          <a:xfrm>
            <a:off x="548940" y="1250186"/>
            <a:ext cx="11801118" cy="504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2" marL="87327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When your build or deployment runs, the system begins one or more jobs. An agent is installable software that runs one build or deployment job at a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Microsoft-hosted agents: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339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Microsoft-hosted agents, maintenance and upgrades are taken care of for you. Each time you run a pipeline, you get a fresh virtual 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30379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Self-hosted agents: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339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An agent that you set up and manage on your own to run build and deployment jobs is a self-hosted agent. More control to install dependent software needed for your builds and deployments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106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06"/>
          <p:cNvSpPr txBox="1"/>
          <p:nvPr/>
        </p:nvSpPr>
        <p:spPr>
          <a:xfrm>
            <a:off x="593163" y="1140615"/>
            <a:ext cx="11801118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Repositories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At the beginning of a pipeline, the agent downloads files from your repository into a local sources directory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		Supported Repos</a:t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TFVC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Bitbucket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External Git (generic)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 Enterprise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Subversion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4" name="Google Shape;804;p107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Labs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9"/>
          <p:cNvSpPr txBox="1"/>
          <p:nvPr/>
        </p:nvSpPr>
        <p:spPr>
          <a:xfrm>
            <a:off x="457202" y="1349695"/>
            <a:ext cx="118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brings together people, processes, and technology automating software delivery to provide continuous value to users.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427230" y="3581856"/>
            <a:ext cx="36300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Integration (CI)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Noto Sans Symbols"/>
              <a:buNone/>
            </a:pPr>
            <a:r>
              <a:t/>
            </a:r>
            <a:endParaRPr b="1" i="0" sz="1568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b="0" i="0" lang="en-US" sz="157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Focuses on blending the work of individual developers together into a repository.</a:t>
            </a:r>
            <a:endParaRPr/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b="0" i="0" lang="en-US" sz="157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time you commit code, it’s automatically built and tested, and bugs are detected faster.</a:t>
            </a:r>
            <a:endParaRPr/>
          </a:p>
        </p:txBody>
      </p:sp>
      <p:sp>
        <p:nvSpPr>
          <p:cNvPr id="320" name="Google Shape;320;p79"/>
          <p:cNvSpPr txBox="1"/>
          <p:nvPr/>
        </p:nvSpPr>
        <p:spPr>
          <a:xfrm>
            <a:off x="4281618" y="3581856"/>
            <a:ext cx="36225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Deployment (CD)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r>
              <a:t/>
            </a:r>
            <a:endParaRPr b="1" i="0" sz="1371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b="0" i="0" lang="en-US" sz="15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 the entire process from code commit to production if your CI/CD tests are successful.</a:t>
            </a:r>
            <a:endParaRPr/>
          </a:p>
          <a:p>
            <a:pPr indent="-190455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Arial"/>
              <a:buNone/>
            </a:pPr>
            <a:r>
              <a:t/>
            </a:r>
            <a:endParaRPr b="0" i="0" sz="156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9"/>
          <p:cNvSpPr txBox="1"/>
          <p:nvPr/>
        </p:nvSpPr>
        <p:spPr>
          <a:xfrm>
            <a:off x="8124465" y="3581856"/>
            <a:ext cx="36300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Learning &amp; Monitoring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r>
              <a:t/>
            </a:r>
            <a:endParaRPr b="1" i="0" sz="1371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b="0" i="0" lang="en-US" sz="15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CI/CD practices, paired with monitoring tools, safely deliver features to your customers as soon as they’re ready.</a:t>
            </a:r>
            <a:endParaRPr/>
          </a:p>
        </p:txBody>
      </p:sp>
      <p:grpSp>
        <p:nvGrpSpPr>
          <p:cNvPr id="322" name="Google Shape;322;p79"/>
          <p:cNvGrpSpPr/>
          <p:nvPr/>
        </p:nvGrpSpPr>
        <p:grpSpPr>
          <a:xfrm>
            <a:off x="1869502" y="2829142"/>
            <a:ext cx="745597" cy="606125"/>
            <a:chOff x="1228673" y="2642918"/>
            <a:chExt cx="985196" cy="800905"/>
          </a:xfrm>
        </p:grpSpPr>
        <p:sp>
          <p:nvSpPr>
            <p:cNvPr id="323" name="Google Shape;323;p79"/>
            <p:cNvSpPr/>
            <p:nvPr/>
          </p:nvSpPr>
          <p:spPr>
            <a:xfrm>
              <a:off x="1228673" y="2642918"/>
              <a:ext cx="770794" cy="733164"/>
            </a:xfrm>
            <a:custGeom>
              <a:rect b="b" l="l" r="r" t="t"/>
              <a:pathLst>
                <a:path extrusionOk="0" h="318" w="335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79"/>
            <p:cNvSpPr/>
            <p:nvPr/>
          </p:nvSpPr>
          <p:spPr>
            <a:xfrm>
              <a:off x="1820682" y="3050532"/>
              <a:ext cx="393188" cy="393291"/>
            </a:xfrm>
            <a:custGeom>
              <a:rect b="b" l="l" r="r" t="t"/>
              <a:pathLst>
                <a:path extrusionOk="0" h="3750" w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5" name="Google Shape;325;p79"/>
          <p:cNvSpPr/>
          <p:nvPr/>
        </p:nvSpPr>
        <p:spPr>
          <a:xfrm>
            <a:off x="5820710" y="2850830"/>
            <a:ext cx="600476" cy="518510"/>
          </a:xfrm>
          <a:custGeom>
            <a:rect b="b" l="l" r="r" t="t"/>
            <a:pathLst>
              <a:path extrusionOk="0" h="212" w="245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cap="sq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29" u="none" cap="none" strike="noStrike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6" name="Google Shape;326;p79"/>
          <p:cNvGrpSpPr/>
          <p:nvPr/>
        </p:nvGrpSpPr>
        <p:grpSpPr>
          <a:xfrm>
            <a:off x="9536418" y="2871366"/>
            <a:ext cx="789539" cy="503013"/>
            <a:chOff x="7086600" y="2836618"/>
            <a:chExt cx="1066800" cy="679655"/>
          </a:xfrm>
        </p:grpSpPr>
        <p:sp>
          <p:nvSpPr>
            <p:cNvPr id="327" name="Google Shape;327;p79"/>
            <p:cNvSpPr/>
            <p:nvPr/>
          </p:nvSpPr>
          <p:spPr>
            <a:xfrm>
              <a:off x="7086600" y="2836618"/>
              <a:ext cx="1066800" cy="679655"/>
            </a:xfrm>
            <a:custGeom>
              <a:rect b="b" l="l" r="r" t="t"/>
              <a:pathLst>
                <a:path extrusionOk="0" h="217" w="344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79"/>
            <p:cNvSpPr/>
            <p:nvPr/>
          </p:nvSpPr>
          <p:spPr>
            <a:xfrm>
              <a:off x="7452793" y="3055842"/>
              <a:ext cx="334417" cy="334579"/>
            </a:xfrm>
            <a:custGeom>
              <a:rect b="b" l="l" r="r" t="t"/>
              <a:pathLst>
                <a:path extrusionOk="0" h="3250" w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36" u="none" cap="none" strike="noStrike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0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80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575427" y="1276220"/>
            <a:ext cx="1181885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software that is always ready to be deployed into production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1539" y="2317337"/>
            <a:ext cx="7559564" cy="367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81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575427" y="1276220"/>
            <a:ext cx="1121718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Is this a new idea?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principle of the Agile Manifesto: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“Our highest priority is to satisfy the customer through early and </a:t>
            </a:r>
            <a:r>
              <a:rPr b="1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of valuable software”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Goal: Release to production more often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Monthly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Weekly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Daily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8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2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Pros: Receive many benefits from the Agile process as well as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the right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Constant feedback from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Write thorough acceptance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32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Earlier benefits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product out before competitors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Find bugs earlier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8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3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Ability to react quickly to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Adopt to new requirements quickly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Save money and time with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As deploying to production becomes easier, more time can be spent developing valuable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8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4"/>
          <p:cNvSpPr txBox="1"/>
          <p:nvPr/>
        </p:nvSpPr>
        <p:spPr>
          <a:xfrm>
            <a:off x="575427" y="1276220"/>
            <a:ext cx="11548256" cy="405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Vital step when practicing 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To practice CI, every developer on a project must integrate their work daily with every other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Everyone on the team needs to practice this for it to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 is not a tool, but a technique</a:t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